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6"/>
  </p:notesMasterIdLst>
  <p:sldIdLst>
    <p:sldId id="256" r:id="rId2"/>
    <p:sldId id="286" r:id="rId3"/>
    <p:sldId id="282" r:id="rId4"/>
    <p:sldId id="259" r:id="rId5"/>
    <p:sldId id="260" r:id="rId6"/>
    <p:sldId id="284" r:id="rId7"/>
    <p:sldId id="258" r:id="rId8"/>
    <p:sldId id="270" r:id="rId9"/>
    <p:sldId id="271" r:id="rId10"/>
    <p:sldId id="272" r:id="rId11"/>
    <p:sldId id="273" r:id="rId12"/>
    <p:sldId id="285" r:id="rId13"/>
    <p:sldId id="261" r:id="rId14"/>
    <p:sldId id="277" r:id="rId15"/>
    <p:sldId id="278" r:id="rId16"/>
    <p:sldId id="279" r:id="rId17"/>
    <p:sldId id="280" r:id="rId18"/>
    <p:sldId id="281" r:id="rId19"/>
    <p:sldId id="262" r:id="rId20"/>
    <p:sldId id="264" r:id="rId21"/>
    <p:sldId id="274" r:id="rId22"/>
    <p:sldId id="275" r:id="rId23"/>
    <p:sldId id="263"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1"/>
    <p:restoredTop sz="94444"/>
  </p:normalViewPr>
  <p:slideViewPr>
    <p:cSldViewPr snapToGrid="0" snapToObjects="1">
      <p:cViewPr varScale="1">
        <p:scale>
          <a:sx n="63" d="100"/>
          <a:sy n="63" d="100"/>
        </p:scale>
        <p:origin x="4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70AA4-128A-004D-ACB5-EA585676CA64}"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454C0-4255-084D-B4CC-1E425CFBE746}" type="slidenum">
              <a:rPr lang="en-US" smtClean="0"/>
              <a:t>‹#›</a:t>
            </a:fld>
            <a:endParaRPr lang="en-US"/>
          </a:p>
        </p:txBody>
      </p:sp>
    </p:spTree>
    <p:extLst>
      <p:ext uri="{BB962C8B-B14F-4D97-AF65-F5344CB8AC3E}">
        <p14:creationId xmlns:p14="http://schemas.microsoft.com/office/powerpoint/2010/main" val="237540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23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51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20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5885-DCFA-654B-A12C-832014B60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D153DA-6709-3B48-9E8F-975FC6313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DC28D3-AC94-1940-B42D-5E051136AD54}"/>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5" name="Footer Placeholder 4">
            <a:extLst>
              <a:ext uri="{FF2B5EF4-FFF2-40B4-BE49-F238E27FC236}">
                <a16:creationId xmlns:a16="http://schemas.microsoft.com/office/drawing/2014/main" id="{86A576AE-AFD3-444B-B299-8245C5219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BFC94-BFBD-FE4C-9E0A-995D415C25E8}"/>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392979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25B2-28B6-F647-BAD9-0845B3E1CE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C468BF-5DCB-D64C-B274-549E4D68A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4D3D4-5084-4E4D-935D-F67F15D8C0C6}"/>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5" name="Footer Placeholder 4">
            <a:extLst>
              <a:ext uri="{FF2B5EF4-FFF2-40B4-BE49-F238E27FC236}">
                <a16:creationId xmlns:a16="http://schemas.microsoft.com/office/drawing/2014/main" id="{910483ED-C6E5-2748-9263-7EDCCE552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67035-F205-094E-97C3-89B21F7353C9}"/>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168222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6645E7-6000-D847-9A3D-EFBA2522EF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50C60-0EA6-FA4C-AE46-D16E75B9A9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410E6-7D67-494C-BC4B-8AB42E3A0246}"/>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5" name="Footer Placeholder 4">
            <a:extLst>
              <a:ext uri="{FF2B5EF4-FFF2-40B4-BE49-F238E27FC236}">
                <a16:creationId xmlns:a16="http://schemas.microsoft.com/office/drawing/2014/main" id="{6A1BBB5B-488F-E34C-BE55-03F0E368F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B858-316E-934E-BA46-CB1C68AC3155}"/>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6599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3429000"/>
            <a:ext cx="12192000" cy="3429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937200" y="1815139"/>
            <a:ext cx="4966000" cy="1546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 name="Google Shape;12;p2"/>
          <p:cNvSpPr/>
          <p:nvPr/>
        </p:nvSpPr>
        <p:spPr>
          <a:xfrm>
            <a:off x="10970533" y="-2233"/>
            <a:ext cx="1221600" cy="1221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7355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EB3E-ADAF-D746-889F-F0348D8CA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6859B-EECA-E845-81A0-7E9DC0CC9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FA19A-B786-D54F-879D-AD3BAEF42E27}"/>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5" name="Footer Placeholder 4">
            <a:extLst>
              <a:ext uri="{FF2B5EF4-FFF2-40B4-BE49-F238E27FC236}">
                <a16:creationId xmlns:a16="http://schemas.microsoft.com/office/drawing/2014/main" id="{4B359D57-01E3-1840-BBA1-7BD9349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EE90-5C55-644D-917A-55AF40BE0D59}"/>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210490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461D-37EC-2D4F-A149-B25A88B04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FA3A3-8EC6-EF49-B542-29458DA75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773E0-4FFE-5645-8A58-14874D21BB85}"/>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5" name="Footer Placeholder 4">
            <a:extLst>
              <a:ext uri="{FF2B5EF4-FFF2-40B4-BE49-F238E27FC236}">
                <a16:creationId xmlns:a16="http://schemas.microsoft.com/office/drawing/2014/main" id="{971432F7-28CC-9B49-9CD0-FD93E171B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E3D47-C65D-2B44-BD0B-3F046A5E1D0E}"/>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265624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1DA3-0DFD-664A-A2EC-B1DED21E3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EF8F4-A833-204A-92B8-39E7FA1689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8F1737-E74A-A440-8D31-6E4F059B3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526137-4673-DC44-BC9B-9A93709A2773}"/>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6" name="Footer Placeholder 5">
            <a:extLst>
              <a:ext uri="{FF2B5EF4-FFF2-40B4-BE49-F238E27FC236}">
                <a16:creationId xmlns:a16="http://schemas.microsoft.com/office/drawing/2014/main" id="{2898E27E-76FB-6C42-B41B-408F8318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81D77-B9AA-8B45-ADC3-91C4F32B3D7C}"/>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345671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ECA8-D8D5-E748-84C0-7362AF00F7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AE8F8-C7D5-7448-A134-A6517CAEFF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1D3230-5860-514F-B14A-374B2BE21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5045C6-78B1-CE42-8ACD-A3470FCCA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4D4B57-F9E7-BF4C-8CD4-7218757CC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AD16BB-B576-614B-B987-CA91607EE185}"/>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8" name="Footer Placeholder 7">
            <a:extLst>
              <a:ext uri="{FF2B5EF4-FFF2-40B4-BE49-F238E27FC236}">
                <a16:creationId xmlns:a16="http://schemas.microsoft.com/office/drawing/2014/main" id="{62D5E4FF-DFF3-BE4F-A92A-A893D5587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B1F460-29DA-0646-AAB5-B8A747BB867E}"/>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427018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420F-C6C5-E048-B975-6EE5CB94A6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328E07-6523-6E48-A4DE-E9E096E7E1D1}"/>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4" name="Footer Placeholder 3">
            <a:extLst>
              <a:ext uri="{FF2B5EF4-FFF2-40B4-BE49-F238E27FC236}">
                <a16:creationId xmlns:a16="http://schemas.microsoft.com/office/drawing/2014/main" id="{A621AA91-E2DF-3D48-925A-60582BD8E3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69CDD7-C7AD-0746-A429-A4734498B2EA}"/>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162540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2C0442-FF7A-D242-B71E-C7B0D8F1AF25}"/>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3" name="Footer Placeholder 2">
            <a:extLst>
              <a:ext uri="{FF2B5EF4-FFF2-40B4-BE49-F238E27FC236}">
                <a16:creationId xmlns:a16="http://schemas.microsoft.com/office/drawing/2014/main" id="{278B5940-F832-9A4B-972C-42956AF74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13BA9A-FA1A-8C42-B313-3AFC82123ECD}"/>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269334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1D81-2CF9-2E47-A813-45EFC8E08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0CD09-008D-5140-B251-F2626A945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C7033C-269F-064A-9D8D-D702D64F1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9190F0-2B69-A145-AB35-707888295672}"/>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6" name="Footer Placeholder 5">
            <a:extLst>
              <a:ext uri="{FF2B5EF4-FFF2-40B4-BE49-F238E27FC236}">
                <a16:creationId xmlns:a16="http://schemas.microsoft.com/office/drawing/2014/main" id="{F05C52CA-9897-4149-A91C-1C4078731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6168D-4F3B-2B45-87A7-402BC58D6A26}"/>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144571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8CFA-9549-7F48-8500-C1DE45B77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D3C33-046A-004A-90CF-89540C5B6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894921-1D99-F44D-A86C-C49D0C326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2817C-89E6-8A4D-ABD7-47F40A3C4BDA}"/>
              </a:ext>
            </a:extLst>
          </p:cNvPr>
          <p:cNvSpPr>
            <a:spLocks noGrp="1"/>
          </p:cNvSpPr>
          <p:nvPr>
            <p:ph type="dt" sz="half" idx="10"/>
          </p:nvPr>
        </p:nvSpPr>
        <p:spPr/>
        <p:txBody>
          <a:bodyPr/>
          <a:lstStyle/>
          <a:p>
            <a:fld id="{C2D46C66-93CF-B844-A7F4-9EE12246CFCA}" type="datetimeFigureOut">
              <a:rPr lang="en-US" smtClean="0"/>
              <a:t>12/9/2020</a:t>
            </a:fld>
            <a:endParaRPr lang="en-US"/>
          </a:p>
        </p:txBody>
      </p:sp>
      <p:sp>
        <p:nvSpPr>
          <p:cNvPr id="6" name="Footer Placeholder 5">
            <a:extLst>
              <a:ext uri="{FF2B5EF4-FFF2-40B4-BE49-F238E27FC236}">
                <a16:creationId xmlns:a16="http://schemas.microsoft.com/office/drawing/2014/main" id="{A0E427C0-035C-4F4B-98D9-5968668AF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B7894-0B0D-4445-910C-B08C36F36FC2}"/>
              </a:ext>
            </a:extLst>
          </p:cNvPr>
          <p:cNvSpPr>
            <a:spLocks noGrp="1"/>
          </p:cNvSpPr>
          <p:nvPr>
            <p:ph type="sldNum" sz="quarter" idx="12"/>
          </p:nvPr>
        </p:nvSpPr>
        <p:spPr/>
        <p:txBody>
          <a:bodyPr/>
          <a:lstStyle/>
          <a:p>
            <a:fld id="{63B3549F-D0B1-6C47-B746-F4B39C26124C}" type="slidenum">
              <a:rPr lang="en-US" smtClean="0"/>
              <a:t>‹#›</a:t>
            </a:fld>
            <a:endParaRPr lang="en-US"/>
          </a:p>
        </p:txBody>
      </p:sp>
    </p:spTree>
    <p:extLst>
      <p:ext uri="{BB962C8B-B14F-4D97-AF65-F5344CB8AC3E}">
        <p14:creationId xmlns:p14="http://schemas.microsoft.com/office/powerpoint/2010/main" val="232182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D6585-F586-914C-9749-A7C88342A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867D8-FC86-2E46-872C-E4CE9DED8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9CF1A-4CC4-B74F-B3BA-2DCC865F3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46C66-93CF-B844-A7F4-9EE12246CFCA}" type="datetimeFigureOut">
              <a:rPr lang="en-US" smtClean="0"/>
              <a:t>12/9/2020</a:t>
            </a:fld>
            <a:endParaRPr lang="en-US"/>
          </a:p>
        </p:txBody>
      </p:sp>
      <p:sp>
        <p:nvSpPr>
          <p:cNvPr id="5" name="Footer Placeholder 4">
            <a:extLst>
              <a:ext uri="{FF2B5EF4-FFF2-40B4-BE49-F238E27FC236}">
                <a16:creationId xmlns:a16="http://schemas.microsoft.com/office/drawing/2014/main" id="{C840EC43-E21D-444F-AE34-850369862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D8F4F3-151B-AF47-8B27-A78B611B6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3549F-D0B1-6C47-B746-F4B39C26124C}" type="slidenum">
              <a:rPr lang="en-US" smtClean="0"/>
              <a:t>‹#›</a:t>
            </a:fld>
            <a:endParaRPr lang="en-US"/>
          </a:p>
        </p:txBody>
      </p:sp>
    </p:spTree>
    <p:extLst>
      <p:ext uri="{BB962C8B-B14F-4D97-AF65-F5344CB8AC3E}">
        <p14:creationId xmlns:p14="http://schemas.microsoft.com/office/powerpoint/2010/main" val="23575049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lrl.cc.vt.edu/projects/5S-Model/" TargetMode="External"/><Relationship Id="rId2" Type="http://schemas.openxmlformats.org/officeDocument/2006/relationships/hyperlink" Target="https://doi.org/10.1007/978-3-030-29053-5_4" TargetMode="External"/><Relationship Id="rId1" Type="http://schemas.openxmlformats.org/officeDocument/2006/relationships/slideLayout" Target="../slideLayouts/slideLayout2.xml"/><Relationship Id="rId5" Type="http://schemas.openxmlformats.org/officeDocument/2006/relationships/hyperlink" Target="https://doi.org/10.1109/ECBS.2013.24" TargetMode="External"/><Relationship Id="rId4" Type="http://schemas.openxmlformats.org/officeDocument/2006/relationships/hyperlink" Target="https://doi.org/10.1093/itnow/bws00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A544-ACD6-3B45-8751-AEA21795D58D}"/>
              </a:ext>
            </a:extLst>
          </p:cNvPr>
          <p:cNvSpPr>
            <a:spLocks noGrp="1"/>
          </p:cNvSpPr>
          <p:nvPr>
            <p:ph type="ctrTitle"/>
          </p:nvPr>
        </p:nvSpPr>
        <p:spPr>
          <a:xfrm>
            <a:off x="5718875" y="1095594"/>
            <a:ext cx="6473125" cy="2387600"/>
          </a:xfrm>
        </p:spPr>
        <p:txBody>
          <a:bodyPr>
            <a:normAutofit/>
          </a:bodyPr>
          <a:lstStyle/>
          <a:p>
            <a:r>
              <a:rPr lang="en-US" sz="4800" dirty="0" err="1"/>
              <a:t>CyberSecurity</a:t>
            </a:r>
            <a:r>
              <a:rPr lang="en-US" sz="4800" dirty="0"/>
              <a:t> Issue </a:t>
            </a:r>
            <a:br>
              <a:rPr lang="en-US" sz="4800" dirty="0"/>
            </a:br>
            <a:r>
              <a:rPr lang="en-US" sz="4800" dirty="0"/>
              <a:t>in Digital Library Context</a:t>
            </a:r>
          </a:p>
        </p:txBody>
      </p:sp>
      <p:sp>
        <p:nvSpPr>
          <p:cNvPr id="3" name="Subtitle 2">
            <a:extLst>
              <a:ext uri="{FF2B5EF4-FFF2-40B4-BE49-F238E27FC236}">
                <a16:creationId xmlns:a16="http://schemas.microsoft.com/office/drawing/2014/main" id="{59141B45-A940-1D43-81FB-DCEEA18AD4E3}"/>
              </a:ext>
            </a:extLst>
          </p:cNvPr>
          <p:cNvSpPr>
            <a:spLocks noGrp="1"/>
          </p:cNvSpPr>
          <p:nvPr>
            <p:ph type="subTitle" idx="1"/>
          </p:nvPr>
        </p:nvSpPr>
        <p:spPr>
          <a:xfrm>
            <a:off x="5527728" y="3553886"/>
            <a:ext cx="6664272" cy="1655762"/>
          </a:xfrm>
        </p:spPr>
        <p:txBody>
          <a:bodyPr>
            <a:normAutofit lnSpcReduction="10000"/>
          </a:bodyPr>
          <a:lstStyle/>
          <a:p>
            <a:r>
              <a:rPr lang="en-US" dirty="0" err="1"/>
              <a:t>Irhamni</a:t>
            </a:r>
            <a:endParaRPr lang="en-US" dirty="0"/>
          </a:p>
          <a:p>
            <a:r>
              <a:rPr lang="en-US" dirty="0"/>
              <a:t>University of North Texas</a:t>
            </a:r>
          </a:p>
          <a:p>
            <a:endParaRPr lang="en-US" dirty="0"/>
          </a:p>
          <a:p>
            <a:r>
              <a:rPr lang="en-US" dirty="0"/>
              <a:t>Jakarta, 11 </a:t>
            </a:r>
            <a:r>
              <a:rPr lang="en-US" dirty="0" err="1"/>
              <a:t>Desember</a:t>
            </a:r>
            <a:r>
              <a:rPr lang="en-US" dirty="0"/>
              <a:t> 2020</a:t>
            </a:r>
          </a:p>
          <a:p>
            <a:endParaRPr lang="en-US" dirty="0"/>
          </a:p>
        </p:txBody>
      </p:sp>
      <p:pic>
        <p:nvPicPr>
          <p:cNvPr id="4" name="Picture 3">
            <a:extLst>
              <a:ext uri="{FF2B5EF4-FFF2-40B4-BE49-F238E27FC236}">
                <a16:creationId xmlns:a16="http://schemas.microsoft.com/office/drawing/2014/main" id="{49D8783C-824D-D74D-87D2-7E2C518B56D7}"/>
              </a:ext>
            </a:extLst>
          </p:cNvPr>
          <p:cNvPicPr>
            <a:picLocks noChangeAspect="1"/>
          </p:cNvPicPr>
          <p:nvPr/>
        </p:nvPicPr>
        <p:blipFill>
          <a:blip r:embed="rId2"/>
          <a:stretch>
            <a:fillRect/>
          </a:stretch>
        </p:blipFill>
        <p:spPr>
          <a:xfrm>
            <a:off x="522266" y="2289394"/>
            <a:ext cx="5005462" cy="3003277"/>
          </a:xfrm>
          <a:prstGeom prst="rect">
            <a:avLst/>
          </a:prstGeom>
        </p:spPr>
      </p:pic>
    </p:spTree>
    <p:extLst>
      <p:ext uri="{BB962C8B-B14F-4D97-AF65-F5344CB8AC3E}">
        <p14:creationId xmlns:p14="http://schemas.microsoft.com/office/powerpoint/2010/main" val="229184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8B735-06D4-A14F-A891-2E0821CC6861}"/>
              </a:ext>
            </a:extLst>
          </p:cNvPr>
          <p:cNvPicPr>
            <a:picLocks noChangeAspect="1"/>
          </p:cNvPicPr>
          <p:nvPr/>
        </p:nvPicPr>
        <p:blipFill>
          <a:blip r:embed="rId2"/>
          <a:stretch>
            <a:fillRect/>
          </a:stretch>
        </p:blipFill>
        <p:spPr>
          <a:xfrm>
            <a:off x="1182413" y="413051"/>
            <a:ext cx="9827172" cy="4523473"/>
          </a:xfrm>
          <a:prstGeom prst="rect">
            <a:avLst/>
          </a:prstGeom>
        </p:spPr>
      </p:pic>
      <p:sp>
        <p:nvSpPr>
          <p:cNvPr id="2" name="Title 1">
            <a:extLst>
              <a:ext uri="{FF2B5EF4-FFF2-40B4-BE49-F238E27FC236}">
                <a16:creationId xmlns:a16="http://schemas.microsoft.com/office/drawing/2014/main" id="{D2213396-9A23-C949-BE34-2D1BDBD8BC48}"/>
              </a:ext>
            </a:extLst>
          </p:cNvPr>
          <p:cNvSpPr>
            <a:spLocks noGrp="1"/>
          </p:cNvSpPr>
          <p:nvPr>
            <p:ph type="title"/>
          </p:nvPr>
        </p:nvSpPr>
        <p:spPr>
          <a:xfrm>
            <a:off x="0" y="-249730"/>
            <a:ext cx="10515600" cy="1325563"/>
          </a:xfrm>
        </p:spPr>
        <p:txBody>
          <a:bodyPr/>
          <a:lstStyle/>
          <a:p>
            <a:r>
              <a:rPr lang="en-US" dirty="0"/>
              <a:t>Findings on Scenario Models</a:t>
            </a:r>
          </a:p>
        </p:txBody>
      </p:sp>
      <p:graphicFrame>
        <p:nvGraphicFramePr>
          <p:cNvPr id="5" name="Table 4">
            <a:extLst>
              <a:ext uri="{FF2B5EF4-FFF2-40B4-BE49-F238E27FC236}">
                <a16:creationId xmlns:a16="http://schemas.microsoft.com/office/drawing/2014/main" id="{68AF9ABD-AAD0-D04F-A1E7-39CBA2E61F14}"/>
              </a:ext>
            </a:extLst>
          </p:cNvPr>
          <p:cNvGraphicFramePr>
            <a:graphicFrameLocks noGrp="1"/>
          </p:cNvGraphicFramePr>
          <p:nvPr>
            <p:extLst>
              <p:ext uri="{D42A27DB-BD31-4B8C-83A1-F6EECF244321}">
                <p14:modId xmlns:p14="http://schemas.microsoft.com/office/powerpoint/2010/main" val="4030280660"/>
              </p:ext>
            </p:extLst>
          </p:nvPr>
        </p:nvGraphicFramePr>
        <p:xfrm>
          <a:off x="262759" y="5063284"/>
          <a:ext cx="11666481" cy="1510518"/>
        </p:xfrm>
        <a:graphic>
          <a:graphicData uri="http://schemas.openxmlformats.org/drawingml/2006/table">
            <a:tbl>
              <a:tblPr>
                <a:tableStyleId>{5C22544A-7EE6-4342-B048-85BDC9FD1C3A}</a:tableStyleId>
              </a:tblPr>
              <a:tblGrid>
                <a:gridCol w="1346857">
                  <a:extLst>
                    <a:ext uri="{9D8B030D-6E8A-4147-A177-3AD203B41FA5}">
                      <a16:colId xmlns:a16="http://schemas.microsoft.com/office/drawing/2014/main" val="4276995401"/>
                    </a:ext>
                  </a:extLst>
                </a:gridCol>
                <a:gridCol w="1648251">
                  <a:extLst>
                    <a:ext uri="{9D8B030D-6E8A-4147-A177-3AD203B41FA5}">
                      <a16:colId xmlns:a16="http://schemas.microsoft.com/office/drawing/2014/main" val="451375169"/>
                    </a:ext>
                  </a:extLst>
                </a:gridCol>
                <a:gridCol w="2007816">
                  <a:extLst>
                    <a:ext uri="{9D8B030D-6E8A-4147-A177-3AD203B41FA5}">
                      <a16:colId xmlns:a16="http://schemas.microsoft.com/office/drawing/2014/main" val="4242276008"/>
                    </a:ext>
                  </a:extLst>
                </a:gridCol>
                <a:gridCol w="2579032">
                  <a:extLst>
                    <a:ext uri="{9D8B030D-6E8A-4147-A177-3AD203B41FA5}">
                      <a16:colId xmlns:a16="http://schemas.microsoft.com/office/drawing/2014/main" val="3906755504"/>
                    </a:ext>
                  </a:extLst>
                </a:gridCol>
                <a:gridCol w="1293485">
                  <a:extLst>
                    <a:ext uri="{9D8B030D-6E8A-4147-A177-3AD203B41FA5}">
                      <a16:colId xmlns:a16="http://schemas.microsoft.com/office/drawing/2014/main" val="2664831487"/>
                    </a:ext>
                  </a:extLst>
                </a:gridCol>
                <a:gridCol w="1293485">
                  <a:extLst>
                    <a:ext uri="{9D8B030D-6E8A-4147-A177-3AD203B41FA5}">
                      <a16:colId xmlns:a16="http://schemas.microsoft.com/office/drawing/2014/main" val="158380363"/>
                    </a:ext>
                  </a:extLst>
                </a:gridCol>
                <a:gridCol w="1497555">
                  <a:extLst>
                    <a:ext uri="{9D8B030D-6E8A-4147-A177-3AD203B41FA5}">
                      <a16:colId xmlns:a16="http://schemas.microsoft.com/office/drawing/2014/main" val="1600784091"/>
                    </a:ext>
                  </a:extLst>
                </a:gridCol>
              </a:tblGrid>
              <a:tr h="0">
                <a:tc>
                  <a:txBody>
                    <a:bodyPr/>
                    <a:lstStyle/>
                    <a:p>
                      <a:pPr algn="ctr" fontAlgn="t"/>
                      <a:r>
                        <a:rPr lang="en-ID" sz="1400" b="1" u="none" strike="noStrike">
                          <a:effectLst/>
                        </a:rPr>
                        <a:t>Models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Primitives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Formalisms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Objectives </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Possible Threath</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Attack Method</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dirty="0">
                          <a:effectLst/>
                        </a:rPr>
                        <a:t>Solution</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569321"/>
                  </a:ext>
                </a:extLst>
              </a:tr>
              <a:tr h="983413">
                <a:tc>
                  <a:txBody>
                    <a:bodyPr/>
                    <a:lstStyle/>
                    <a:p>
                      <a:pPr algn="l" fontAlgn="t"/>
                      <a:r>
                        <a:rPr lang="en-ID" sz="1400" b="1" u="none" strike="noStrike" dirty="0">
                          <a:effectLst/>
                        </a:rPr>
                        <a:t>Scenarios Model</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Service; event; </a:t>
                      </a:r>
                      <a:br>
                        <a:rPr lang="en-ID" sz="1400" u="none" strike="noStrike" dirty="0">
                          <a:effectLst/>
                        </a:rPr>
                      </a:br>
                      <a:r>
                        <a:rPr lang="en-ID" sz="1400" u="none" strike="noStrike" dirty="0">
                          <a:effectLst/>
                        </a:rPr>
                        <a:t>condition; action</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Sequence diagrams;</a:t>
                      </a:r>
                      <a:br>
                        <a:rPr lang="en-ID" sz="1400" u="none" strike="noStrike" dirty="0">
                          <a:effectLst/>
                        </a:rPr>
                      </a:br>
                      <a:r>
                        <a:rPr lang="en-ID" sz="1400" u="none" strike="noStrike" dirty="0">
                          <a:effectLst/>
                        </a:rPr>
                        <a:t>collaboration diagrams; </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Details the </a:t>
                      </a:r>
                      <a:r>
                        <a:rPr lang="en-ID" sz="1400" u="none" strike="noStrike" dirty="0" err="1">
                          <a:effectLst/>
                        </a:rPr>
                        <a:t>behavior</a:t>
                      </a:r>
                      <a:r>
                        <a:rPr lang="en-ID" sz="1400" u="none" strike="noStrike" dirty="0">
                          <a:effectLst/>
                        </a:rPr>
                        <a:t> of Digital Library services </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Data Breach,</a:t>
                      </a:r>
                      <a:br>
                        <a:rPr lang="en-ID" sz="1400" u="none" strike="noStrike" dirty="0">
                          <a:effectLst/>
                        </a:rPr>
                      </a:br>
                      <a:r>
                        <a:rPr lang="en-ID" sz="1400" u="none" strike="noStrike" dirty="0">
                          <a:effectLst/>
                        </a:rPr>
                        <a:t>Data Loss</a:t>
                      </a:r>
                    </a:p>
                    <a:p>
                      <a:pPr algn="l" fontAlgn="t"/>
                      <a:r>
                        <a:rPr lang="en-ID" sz="1400" b="0" i="0" u="none" strike="noStrike" dirty="0">
                          <a:solidFill>
                            <a:srgbClr val="000000"/>
                          </a:solidFill>
                          <a:effectLst/>
                          <a:latin typeface="Arial Narrow" panose="020B0604020202020204" pitchFamily="34" charset="0"/>
                        </a:rPr>
                        <a:t>Service Crashed</a:t>
                      </a: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Session hijacking attack</a:t>
                      </a:r>
                      <a:br>
                        <a:rPr lang="en-ID" sz="1400" u="none" strike="noStrike">
                          <a:effectLst/>
                        </a:rPr>
                      </a:br>
                      <a:r>
                        <a:rPr lang="en-ID" sz="1400" u="none" strike="noStrike">
                          <a:effectLst/>
                        </a:rPr>
                        <a:t>Denial of service attack (DDOS), SSL attack</a:t>
                      </a:r>
                      <a:br>
                        <a:rPr lang="en-ID" sz="1400" u="none" strike="noStrike">
                          <a:effectLst/>
                        </a:rPr>
                      </a:b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Security and Monitoring Policy</a:t>
                      </a:r>
                      <a:br>
                        <a:rPr lang="en-ID" sz="1400" u="none" strike="noStrike" dirty="0">
                          <a:effectLst/>
                        </a:rPr>
                      </a:br>
                      <a:r>
                        <a:rPr lang="en-ID" sz="1400" u="none" strike="noStrike" dirty="0">
                          <a:effectLst/>
                        </a:rPr>
                        <a:t> </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410127"/>
                  </a:ext>
                </a:extLst>
              </a:tr>
            </a:tbl>
          </a:graphicData>
        </a:graphic>
      </p:graphicFrame>
    </p:spTree>
    <p:extLst>
      <p:ext uri="{BB962C8B-B14F-4D97-AF65-F5344CB8AC3E}">
        <p14:creationId xmlns:p14="http://schemas.microsoft.com/office/powerpoint/2010/main" val="246168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3396-9A23-C949-BE34-2D1BDBD8BC48}"/>
              </a:ext>
            </a:extLst>
          </p:cNvPr>
          <p:cNvSpPr>
            <a:spLocks noGrp="1"/>
          </p:cNvSpPr>
          <p:nvPr>
            <p:ph type="title"/>
          </p:nvPr>
        </p:nvSpPr>
        <p:spPr>
          <a:xfrm>
            <a:off x="0" y="-249730"/>
            <a:ext cx="10515600" cy="1325563"/>
          </a:xfrm>
        </p:spPr>
        <p:txBody>
          <a:bodyPr/>
          <a:lstStyle/>
          <a:p>
            <a:r>
              <a:rPr lang="en-US" dirty="0"/>
              <a:t>Findings on Society Models</a:t>
            </a:r>
          </a:p>
        </p:txBody>
      </p:sp>
      <p:graphicFrame>
        <p:nvGraphicFramePr>
          <p:cNvPr id="5" name="Table 4">
            <a:extLst>
              <a:ext uri="{FF2B5EF4-FFF2-40B4-BE49-F238E27FC236}">
                <a16:creationId xmlns:a16="http://schemas.microsoft.com/office/drawing/2014/main" id="{68AF9ABD-AAD0-D04F-A1E7-39CBA2E61F14}"/>
              </a:ext>
            </a:extLst>
          </p:cNvPr>
          <p:cNvGraphicFramePr>
            <a:graphicFrameLocks noGrp="1"/>
          </p:cNvGraphicFramePr>
          <p:nvPr>
            <p:extLst>
              <p:ext uri="{D42A27DB-BD31-4B8C-83A1-F6EECF244321}">
                <p14:modId xmlns:p14="http://schemas.microsoft.com/office/powerpoint/2010/main" val="3303854681"/>
              </p:ext>
            </p:extLst>
          </p:nvPr>
        </p:nvGraphicFramePr>
        <p:xfrm>
          <a:off x="262759" y="5159102"/>
          <a:ext cx="11666481" cy="1297158"/>
        </p:xfrm>
        <a:graphic>
          <a:graphicData uri="http://schemas.openxmlformats.org/drawingml/2006/table">
            <a:tbl>
              <a:tblPr>
                <a:tableStyleId>{5C22544A-7EE6-4342-B048-85BDC9FD1C3A}</a:tableStyleId>
              </a:tblPr>
              <a:tblGrid>
                <a:gridCol w="1346857">
                  <a:extLst>
                    <a:ext uri="{9D8B030D-6E8A-4147-A177-3AD203B41FA5}">
                      <a16:colId xmlns:a16="http://schemas.microsoft.com/office/drawing/2014/main" val="4276995401"/>
                    </a:ext>
                  </a:extLst>
                </a:gridCol>
                <a:gridCol w="1648251">
                  <a:extLst>
                    <a:ext uri="{9D8B030D-6E8A-4147-A177-3AD203B41FA5}">
                      <a16:colId xmlns:a16="http://schemas.microsoft.com/office/drawing/2014/main" val="451375169"/>
                    </a:ext>
                  </a:extLst>
                </a:gridCol>
                <a:gridCol w="1459880">
                  <a:extLst>
                    <a:ext uri="{9D8B030D-6E8A-4147-A177-3AD203B41FA5}">
                      <a16:colId xmlns:a16="http://schemas.microsoft.com/office/drawing/2014/main" val="4242276008"/>
                    </a:ext>
                  </a:extLst>
                </a:gridCol>
                <a:gridCol w="3126968">
                  <a:extLst>
                    <a:ext uri="{9D8B030D-6E8A-4147-A177-3AD203B41FA5}">
                      <a16:colId xmlns:a16="http://schemas.microsoft.com/office/drawing/2014/main" val="3906755504"/>
                    </a:ext>
                  </a:extLst>
                </a:gridCol>
                <a:gridCol w="1293485">
                  <a:extLst>
                    <a:ext uri="{9D8B030D-6E8A-4147-A177-3AD203B41FA5}">
                      <a16:colId xmlns:a16="http://schemas.microsoft.com/office/drawing/2014/main" val="2664831487"/>
                    </a:ext>
                  </a:extLst>
                </a:gridCol>
                <a:gridCol w="1293485">
                  <a:extLst>
                    <a:ext uri="{9D8B030D-6E8A-4147-A177-3AD203B41FA5}">
                      <a16:colId xmlns:a16="http://schemas.microsoft.com/office/drawing/2014/main" val="158380363"/>
                    </a:ext>
                  </a:extLst>
                </a:gridCol>
                <a:gridCol w="1497555">
                  <a:extLst>
                    <a:ext uri="{9D8B030D-6E8A-4147-A177-3AD203B41FA5}">
                      <a16:colId xmlns:a16="http://schemas.microsoft.com/office/drawing/2014/main" val="1600784091"/>
                    </a:ext>
                  </a:extLst>
                </a:gridCol>
              </a:tblGrid>
              <a:tr h="181303">
                <a:tc>
                  <a:txBody>
                    <a:bodyPr/>
                    <a:lstStyle/>
                    <a:p>
                      <a:pPr algn="ctr" fontAlgn="t"/>
                      <a:r>
                        <a:rPr lang="en-ID" sz="1400" b="1" u="none" strike="noStrike">
                          <a:effectLst/>
                        </a:rPr>
                        <a:t>Models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Primitives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Formalisms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Objectives </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Possible Threath</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Attack Method</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dirty="0">
                          <a:effectLst/>
                        </a:rPr>
                        <a:t>Solution</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569321"/>
                  </a:ext>
                </a:extLst>
              </a:tr>
              <a:tr h="770540">
                <a:tc>
                  <a:txBody>
                    <a:bodyPr/>
                    <a:lstStyle/>
                    <a:p>
                      <a:pPr algn="l" fontAlgn="t"/>
                      <a:r>
                        <a:rPr lang="en-ID" sz="1400" b="1" u="none" strike="noStrike" dirty="0">
                          <a:effectLst/>
                        </a:rPr>
                        <a:t>Societies Model</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Community; managers; </a:t>
                      </a:r>
                      <a:br>
                        <a:rPr lang="en-ID" sz="1400" u="none" strike="noStrike" dirty="0">
                          <a:effectLst/>
                        </a:rPr>
                      </a:br>
                      <a:r>
                        <a:rPr lang="en-ID" sz="1400" u="none" strike="noStrike" dirty="0">
                          <a:effectLst/>
                        </a:rPr>
                        <a:t>users; classes; relationships; attributes; operations</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Object-oriented </a:t>
                      </a:r>
                      <a:br>
                        <a:rPr lang="en-ID" sz="1400" u="none" strike="noStrike">
                          <a:effectLst/>
                        </a:rPr>
                      </a:br>
                      <a:r>
                        <a:rPr lang="en-ID" sz="1400" u="none" strike="noStrike">
                          <a:effectLst/>
                        </a:rPr>
                        <a:t>modeling constructs; design patterns</a:t>
                      </a: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Defines managers; responsible for running Digital Library</a:t>
                      </a:r>
                      <a:br>
                        <a:rPr lang="en-ID" sz="1400" u="none" strike="noStrike">
                          <a:effectLst/>
                        </a:rPr>
                      </a:br>
                      <a:r>
                        <a:rPr lang="en-ID" sz="1400" u="none" strike="noStrike">
                          <a:effectLst/>
                        </a:rPr>
                        <a:t>services; actors, that use those services; and relationships among them</a:t>
                      </a: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Data Breaching, Denial of service attack (DDOS),</a:t>
                      </a:r>
                    </a:p>
                    <a:p>
                      <a:pPr algn="l" fontAlgn="t"/>
                      <a:r>
                        <a:rPr lang="en-ID" sz="1400" u="none" strike="noStrike" dirty="0">
                          <a:effectLst/>
                        </a:rPr>
                        <a:t>Theft Identity</a:t>
                      </a:r>
                      <a:br>
                        <a:rPr lang="en-ID" sz="1400" u="none" strike="noStrike" dirty="0">
                          <a:effectLst/>
                        </a:rPr>
                      </a:b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err="1">
                          <a:effectLst/>
                        </a:rPr>
                        <a:t>Blockng</a:t>
                      </a:r>
                      <a:r>
                        <a:rPr lang="en-ID" sz="1400" u="none" strike="noStrike" dirty="0">
                          <a:effectLst/>
                        </a:rPr>
                        <a:t> Brute Force Attack, </a:t>
                      </a:r>
                      <a:br>
                        <a:rPr lang="en-ID" sz="1400" u="none" strike="noStrike" dirty="0">
                          <a:effectLst/>
                        </a:rPr>
                      </a:br>
                      <a:r>
                        <a:rPr lang="en-ID" sz="1400" u="none" strike="noStrike" dirty="0">
                          <a:effectLst/>
                        </a:rPr>
                        <a:t>Device Cookies exploit, Fake ID</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Security operation Policy</a:t>
                      </a:r>
                      <a:br>
                        <a:rPr lang="en-ID" sz="1400" u="none" strike="noStrike" dirty="0">
                          <a:effectLst/>
                        </a:rPr>
                      </a:br>
                      <a:r>
                        <a:rPr lang="en-ID" sz="1400" u="none" strike="noStrike" dirty="0">
                          <a:effectLst/>
                        </a:rPr>
                        <a:t>Id Management policy,</a:t>
                      </a:r>
                    </a:p>
                    <a:p>
                      <a:pPr algn="l" fontAlgn="t"/>
                      <a:r>
                        <a:rPr lang="en-ID" sz="1400" b="0" i="0" u="none" strike="noStrike" dirty="0">
                          <a:solidFill>
                            <a:srgbClr val="000000"/>
                          </a:solidFill>
                          <a:effectLst/>
                          <a:latin typeface="Arial Narrow" panose="020B0604020202020204" pitchFamily="34" charset="0"/>
                        </a:rPr>
                        <a:t>Monitoring policy</a:t>
                      </a: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4337420"/>
                  </a:ext>
                </a:extLst>
              </a:tr>
            </a:tbl>
          </a:graphicData>
        </a:graphic>
      </p:graphicFrame>
      <p:pic>
        <p:nvPicPr>
          <p:cNvPr id="4" name="Picture 3">
            <a:extLst>
              <a:ext uri="{FF2B5EF4-FFF2-40B4-BE49-F238E27FC236}">
                <a16:creationId xmlns:a16="http://schemas.microsoft.com/office/drawing/2014/main" id="{840B61B7-242E-8D41-923F-4C1816CB3F9E}"/>
              </a:ext>
            </a:extLst>
          </p:cNvPr>
          <p:cNvPicPr>
            <a:picLocks noChangeAspect="1"/>
          </p:cNvPicPr>
          <p:nvPr/>
        </p:nvPicPr>
        <p:blipFill>
          <a:blip r:embed="rId2"/>
          <a:stretch>
            <a:fillRect/>
          </a:stretch>
        </p:blipFill>
        <p:spPr>
          <a:xfrm>
            <a:off x="1371599" y="677918"/>
            <a:ext cx="9380484" cy="4334370"/>
          </a:xfrm>
          <a:prstGeom prst="rect">
            <a:avLst/>
          </a:prstGeom>
        </p:spPr>
      </p:pic>
    </p:spTree>
    <p:extLst>
      <p:ext uri="{BB962C8B-B14F-4D97-AF65-F5344CB8AC3E}">
        <p14:creationId xmlns:p14="http://schemas.microsoft.com/office/powerpoint/2010/main" val="275180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3"/>
          <p:cNvSpPr txBox="1">
            <a:spLocks noGrp="1"/>
          </p:cNvSpPr>
          <p:nvPr>
            <p:ph type="ctrTitle"/>
          </p:nvPr>
        </p:nvSpPr>
        <p:spPr>
          <a:xfrm>
            <a:off x="673468" y="1882600"/>
            <a:ext cx="4966000" cy="1546400"/>
          </a:xfrm>
          <a:prstGeom prst="rect">
            <a:avLst/>
          </a:prstGeom>
        </p:spPr>
        <p:txBody>
          <a:bodyPr spcFirstLastPara="1" vert="horz" wrap="square" lIns="0" tIns="0" rIns="0" bIns="0" rtlCol="0" anchor="b" anchorCtr="0">
            <a:noAutofit/>
          </a:bodyPr>
          <a:lstStyle/>
          <a:p>
            <a:pPr lvl="0"/>
            <a:r>
              <a:rPr lang="en-ID" dirty="0">
                <a:solidFill>
                  <a:schemeClr val="tx2">
                    <a:lumMod val="10000"/>
                  </a:schemeClr>
                </a:solidFill>
              </a:rPr>
              <a:t>Discussion </a:t>
            </a:r>
          </a:p>
        </p:txBody>
      </p:sp>
      <p:pic>
        <p:nvPicPr>
          <p:cNvPr id="2" name="Picture 1">
            <a:extLst>
              <a:ext uri="{FF2B5EF4-FFF2-40B4-BE49-F238E27FC236}">
                <a16:creationId xmlns:a16="http://schemas.microsoft.com/office/drawing/2014/main" id="{37B87C85-FB6F-844C-84BF-19917FC17F76}"/>
              </a:ext>
            </a:extLst>
          </p:cNvPr>
          <p:cNvPicPr>
            <a:picLocks noChangeAspect="1"/>
          </p:cNvPicPr>
          <p:nvPr/>
        </p:nvPicPr>
        <p:blipFill>
          <a:blip r:embed="rId3"/>
          <a:stretch>
            <a:fillRect/>
          </a:stretch>
        </p:blipFill>
        <p:spPr>
          <a:xfrm>
            <a:off x="5357441" y="1220707"/>
            <a:ext cx="5508701" cy="4126208"/>
          </a:xfrm>
          <a:prstGeom prst="rect">
            <a:avLst/>
          </a:prstGeom>
        </p:spPr>
      </p:pic>
    </p:spTree>
    <p:extLst>
      <p:ext uri="{BB962C8B-B14F-4D97-AF65-F5344CB8AC3E}">
        <p14:creationId xmlns:p14="http://schemas.microsoft.com/office/powerpoint/2010/main" val="269137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0147-19DD-F143-B6D1-BB4ECB155F2C}"/>
              </a:ext>
            </a:extLst>
          </p:cNvPr>
          <p:cNvSpPr>
            <a:spLocks noGrp="1"/>
          </p:cNvSpPr>
          <p:nvPr>
            <p:ph type="title"/>
          </p:nvPr>
        </p:nvSpPr>
        <p:spPr>
          <a:xfrm>
            <a:off x="567560" y="-297657"/>
            <a:ext cx="10515600" cy="1325563"/>
          </a:xfrm>
        </p:spPr>
        <p:txBody>
          <a:bodyPr/>
          <a:lstStyle/>
          <a:p>
            <a:r>
              <a:rPr lang="en-US" dirty="0"/>
              <a:t>Future Cybersecurity Issue in Digital Library</a:t>
            </a:r>
          </a:p>
        </p:txBody>
      </p:sp>
      <p:sp>
        <p:nvSpPr>
          <p:cNvPr id="6" name="Content Placeholder 5">
            <a:extLst>
              <a:ext uri="{FF2B5EF4-FFF2-40B4-BE49-F238E27FC236}">
                <a16:creationId xmlns:a16="http://schemas.microsoft.com/office/drawing/2014/main" id="{169C4C88-CE02-8640-A0F0-E1BD0DEBA8C0}"/>
              </a:ext>
            </a:extLst>
          </p:cNvPr>
          <p:cNvSpPr>
            <a:spLocks noGrp="1"/>
          </p:cNvSpPr>
          <p:nvPr>
            <p:ph idx="1"/>
          </p:nvPr>
        </p:nvSpPr>
        <p:spPr>
          <a:xfrm>
            <a:off x="567560" y="5167312"/>
            <a:ext cx="10786240" cy="1325563"/>
          </a:xfrm>
        </p:spPr>
        <p:txBody>
          <a:bodyPr/>
          <a:lstStyle/>
          <a:p>
            <a:r>
              <a:rPr lang="en-US" dirty="0"/>
              <a:t>There are several future cybersecurity issue in Digital Library, they are  Hardware Security Threats, Software Security Threats, Network Security Threats, Data Security Threats, Human Related Threats (</a:t>
            </a:r>
            <a:r>
              <a:rPr lang="en-US" dirty="0" err="1"/>
              <a:t>Adjie</a:t>
            </a:r>
            <a:r>
              <a:rPr lang="en-US" dirty="0"/>
              <a:t>, 2019)</a:t>
            </a:r>
          </a:p>
        </p:txBody>
      </p:sp>
      <p:pic>
        <p:nvPicPr>
          <p:cNvPr id="8" name="Picture 7">
            <a:extLst>
              <a:ext uri="{FF2B5EF4-FFF2-40B4-BE49-F238E27FC236}">
                <a16:creationId xmlns:a16="http://schemas.microsoft.com/office/drawing/2014/main" id="{C39A27D3-5B9E-564D-B7E6-94931A37C93A}"/>
              </a:ext>
            </a:extLst>
          </p:cNvPr>
          <p:cNvPicPr>
            <a:picLocks noChangeAspect="1"/>
          </p:cNvPicPr>
          <p:nvPr/>
        </p:nvPicPr>
        <p:blipFill>
          <a:blip r:embed="rId2"/>
          <a:stretch>
            <a:fillRect/>
          </a:stretch>
        </p:blipFill>
        <p:spPr>
          <a:xfrm>
            <a:off x="838200" y="1027906"/>
            <a:ext cx="10515600" cy="4139406"/>
          </a:xfrm>
          <a:prstGeom prst="rect">
            <a:avLst/>
          </a:prstGeom>
        </p:spPr>
      </p:pic>
    </p:spTree>
    <p:extLst>
      <p:ext uri="{BB962C8B-B14F-4D97-AF65-F5344CB8AC3E}">
        <p14:creationId xmlns:p14="http://schemas.microsoft.com/office/powerpoint/2010/main" val="317821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1DCE-CF26-F543-9FC8-496B1AD7A51C}"/>
              </a:ext>
            </a:extLst>
          </p:cNvPr>
          <p:cNvSpPr>
            <a:spLocks noGrp="1"/>
          </p:cNvSpPr>
          <p:nvPr>
            <p:ph type="title"/>
          </p:nvPr>
        </p:nvSpPr>
        <p:spPr>
          <a:xfrm>
            <a:off x="306572" y="-297657"/>
            <a:ext cx="10515600" cy="1325563"/>
          </a:xfrm>
        </p:spPr>
        <p:txBody>
          <a:bodyPr/>
          <a:lstStyle/>
          <a:p>
            <a:r>
              <a:rPr lang="en-US" dirty="0"/>
              <a:t>Hardware Security Threats</a:t>
            </a:r>
          </a:p>
        </p:txBody>
      </p:sp>
      <p:pic>
        <p:nvPicPr>
          <p:cNvPr id="5" name="Picture 4">
            <a:extLst>
              <a:ext uri="{FF2B5EF4-FFF2-40B4-BE49-F238E27FC236}">
                <a16:creationId xmlns:a16="http://schemas.microsoft.com/office/drawing/2014/main" id="{D781A953-29F5-E944-A69A-10FFB3C51143}"/>
              </a:ext>
            </a:extLst>
          </p:cNvPr>
          <p:cNvPicPr>
            <a:picLocks noChangeAspect="1"/>
          </p:cNvPicPr>
          <p:nvPr/>
        </p:nvPicPr>
        <p:blipFill>
          <a:blip r:embed="rId2"/>
          <a:stretch>
            <a:fillRect/>
          </a:stretch>
        </p:blipFill>
        <p:spPr>
          <a:xfrm>
            <a:off x="306572" y="1408777"/>
            <a:ext cx="7234712" cy="4630516"/>
          </a:xfrm>
          <a:prstGeom prst="rect">
            <a:avLst/>
          </a:prstGeom>
        </p:spPr>
      </p:pic>
      <p:sp>
        <p:nvSpPr>
          <p:cNvPr id="7" name="Rectangle 6">
            <a:extLst>
              <a:ext uri="{FF2B5EF4-FFF2-40B4-BE49-F238E27FC236}">
                <a16:creationId xmlns:a16="http://schemas.microsoft.com/office/drawing/2014/main" id="{47CC0429-2DF6-A447-BFBE-BC8CF7F9DEC4}"/>
              </a:ext>
            </a:extLst>
          </p:cNvPr>
          <p:cNvSpPr/>
          <p:nvPr/>
        </p:nvSpPr>
        <p:spPr>
          <a:xfrm>
            <a:off x="7889358" y="1461877"/>
            <a:ext cx="4302642" cy="4524315"/>
          </a:xfrm>
          <a:prstGeom prst="rect">
            <a:avLst/>
          </a:prstGeom>
        </p:spPr>
        <p:txBody>
          <a:bodyPr wrap="square">
            <a:spAutoFit/>
          </a:bodyPr>
          <a:lstStyle/>
          <a:p>
            <a:r>
              <a:rPr lang="en-ID" sz="2400" b="0" i="0" dirty="0">
                <a:solidFill>
                  <a:srgbClr val="1C1D1E"/>
                </a:solidFill>
                <a:effectLst/>
                <a:latin typeface="Open Sans"/>
              </a:rPr>
              <a:t>Hardware assets may require physical protection from various security threats. It may be necessary to ensure that hardware assets do not create or are not exposed to any environmental hazards. These controls additionally reduce the risk of unauthorized data access, unauthorized equipment removal, and disposal (</a:t>
            </a:r>
            <a:r>
              <a:rPr lang="en-US" sz="2400" dirty="0" err="1"/>
              <a:t>Hingarh</a:t>
            </a:r>
            <a:r>
              <a:rPr lang="en-US" sz="2400" dirty="0"/>
              <a:t>, V., &amp; </a:t>
            </a:r>
            <a:r>
              <a:rPr lang="en-US" sz="2400" dirty="0" err="1"/>
              <a:t>Arif</a:t>
            </a:r>
            <a:r>
              <a:rPr lang="en-US" sz="2400" dirty="0"/>
              <a:t>, A. , 2013).</a:t>
            </a:r>
          </a:p>
        </p:txBody>
      </p:sp>
    </p:spTree>
    <p:extLst>
      <p:ext uri="{BB962C8B-B14F-4D97-AF65-F5344CB8AC3E}">
        <p14:creationId xmlns:p14="http://schemas.microsoft.com/office/powerpoint/2010/main" val="392847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1DCE-CF26-F543-9FC8-496B1AD7A51C}"/>
              </a:ext>
            </a:extLst>
          </p:cNvPr>
          <p:cNvSpPr>
            <a:spLocks noGrp="1"/>
          </p:cNvSpPr>
          <p:nvPr>
            <p:ph type="title"/>
          </p:nvPr>
        </p:nvSpPr>
        <p:spPr/>
        <p:txBody>
          <a:bodyPr/>
          <a:lstStyle/>
          <a:p>
            <a:r>
              <a:rPr lang="en-US" dirty="0"/>
              <a:t>Software Security Threats</a:t>
            </a:r>
          </a:p>
        </p:txBody>
      </p:sp>
      <p:pic>
        <p:nvPicPr>
          <p:cNvPr id="5" name="Picture 4">
            <a:extLst>
              <a:ext uri="{FF2B5EF4-FFF2-40B4-BE49-F238E27FC236}">
                <a16:creationId xmlns:a16="http://schemas.microsoft.com/office/drawing/2014/main" id="{9F5F310D-FAA0-DE45-9345-A2EAE427FEE1}"/>
              </a:ext>
            </a:extLst>
          </p:cNvPr>
          <p:cNvPicPr>
            <a:picLocks noChangeAspect="1"/>
          </p:cNvPicPr>
          <p:nvPr/>
        </p:nvPicPr>
        <p:blipFill>
          <a:blip r:embed="rId2"/>
          <a:stretch>
            <a:fillRect/>
          </a:stretch>
        </p:blipFill>
        <p:spPr>
          <a:xfrm>
            <a:off x="5133753" y="1519632"/>
            <a:ext cx="6540795" cy="4572569"/>
          </a:xfrm>
          <a:prstGeom prst="rect">
            <a:avLst/>
          </a:prstGeom>
        </p:spPr>
      </p:pic>
      <p:sp>
        <p:nvSpPr>
          <p:cNvPr id="6" name="Rectangle 5">
            <a:extLst>
              <a:ext uri="{FF2B5EF4-FFF2-40B4-BE49-F238E27FC236}">
                <a16:creationId xmlns:a16="http://schemas.microsoft.com/office/drawing/2014/main" id="{325FC9FB-6191-5345-BA6C-F01EB3C6B83C}"/>
              </a:ext>
            </a:extLst>
          </p:cNvPr>
          <p:cNvSpPr/>
          <p:nvPr/>
        </p:nvSpPr>
        <p:spPr>
          <a:xfrm>
            <a:off x="838200" y="1998618"/>
            <a:ext cx="3974805" cy="3785652"/>
          </a:xfrm>
          <a:prstGeom prst="rect">
            <a:avLst/>
          </a:prstGeom>
        </p:spPr>
        <p:txBody>
          <a:bodyPr wrap="square">
            <a:spAutoFit/>
          </a:bodyPr>
          <a:lstStyle/>
          <a:p>
            <a:r>
              <a:rPr lang="en-US" sz="2400" dirty="0"/>
              <a:t>Software security is the idea of engineering software so that it continues to function correctly under malicious attack. Most technologists acknowledge this undertaking’s importance, but they need some help in understanding how to tackle </a:t>
            </a:r>
            <a:r>
              <a:rPr lang="en-US" sz="2400" dirty="0" err="1"/>
              <a:t>Sametinger</a:t>
            </a:r>
            <a:r>
              <a:rPr lang="en-US" sz="2400" dirty="0"/>
              <a:t>, J. , 2013). </a:t>
            </a:r>
          </a:p>
        </p:txBody>
      </p:sp>
    </p:spTree>
    <p:extLst>
      <p:ext uri="{BB962C8B-B14F-4D97-AF65-F5344CB8AC3E}">
        <p14:creationId xmlns:p14="http://schemas.microsoft.com/office/powerpoint/2010/main" val="90919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1DCE-CF26-F543-9FC8-496B1AD7A51C}"/>
              </a:ext>
            </a:extLst>
          </p:cNvPr>
          <p:cNvSpPr>
            <a:spLocks noGrp="1"/>
          </p:cNvSpPr>
          <p:nvPr>
            <p:ph type="title"/>
          </p:nvPr>
        </p:nvSpPr>
        <p:spPr>
          <a:xfrm>
            <a:off x="0" y="0"/>
            <a:ext cx="10515600" cy="1325563"/>
          </a:xfrm>
        </p:spPr>
        <p:txBody>
          <a:bodyPr/>
          <a:lstStyle/>
          <a:p>
            <a:r>
              <a:rPr lang="en-US" dirty="0"/>
              <a:t>Network Security Threats</a:t>
            </a:r>
          </a:p>
        </p:txBody>
      </p:sp>
      <p:pic>
        <p:nvPicPr>
          <p:cNvPr id="5" name="Picture 4">
            <a:extLst>
              <a:ext uri="{FF2B5EF4-FFF2-40B4-BE49-F238E27FC236}">
                <a16:creationId xmlns:a16="http://schemas.microsoft.com/office/drawing/2014/main" id="{11B00F27-2B94-844A-93BB-F4D8B5774942}"/>
              </a:ext>
            </a:extLst>
          </p:cNvPr>
          <p:cNvPicPr>
            <a:picLocks noChangeAspect="1"/>
          </p:cNvPicPr>
          <p:nvPr/>
        </p:nvPicPr>
        <p:blipFill>
          <a:blip r:embed="rId2"/>
          <a:stretch>
            <a:fillRect/>
          </a:stretch>
        </p:blipFill>
        <p:spPr>
          <a:xfrm>
            <a:off x="324140" y="1176707"/>
            <a:ext cx="7118651" cy="5167312"/>
          </a:xfrm>
          <a:prstGeom prst="rect">
            <a:avLst/>
          </a:prstGeom>
        </p:spPr>
      </p:pic>
      <p:sp>
        <p:nvSpPr>
          <p:cNvPr id="6" name="Rectangle 5">
            <a:extLst>
              <a:ext uri="{FF2B5EF4-FFF2-40B4-BE49-F238E27FC236}">
                <a16:creationId xmlns:a16="http://schemas.microsoft.com/office/drawing/2014/main" id="{331D4851-8D99-AA4F-965C-09F57960A834}"/>
              </a:ext>
            </a:extLst>
          </p:cNvPr>
          <p:cNvSpPr/>
          <p:nvPr/>
        </p:nvSpPr>
        <p:spPr>
          <a:xfrm>
            <a:off x="7951075" y="1153697"/>
            <a:ext cx="4100929" cy="5262979"/>
          </a:xfrm>
          <a:prstGeom prst="rect">
            <a:avLst/>
          </a:prstGeom>
        </p:spPr>
        <p:txBody>
          <a:bodyPr wrap="square">
            <a:spAutoFit/>
          </a:bodyPr>
          <a:lstStyle/>
          <a:p>
            <a:r>
              <a:rPr lang="en-US" sz="2800" dirty="0"/>
              <a:t>Networks present a host of issues for network managers. Unauthorized access points, broadcasted SSIDs, unknown stations, and spoofed MAC addresses are just a few of</a:t>
            </a:r>
          </a:p>
          <a:p>
            <a:r>
              <a:rPr lang="en-US" sz="2800" dirty="0"/>
              <a:t>the problems addressed in WLAN troubleshooting. Choi, M. K., Robles, R. J., Hong, C. H., &amp; Kim, T. H. , 2008). </a:t>
            </a:r>
          </a:p>
        </p:txBody>
      </p:sp>
    </p:spTree>
    <p:extLst>
      <p:ext uri="{BB962C8B-B14F-4D97-AF65-F5344CB8AC3E}">
        <p14:creationId xmlns:p14="http://schemas.microsoft.com/office/powerpoint/2010/main" val="98339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1DCE-CF26-F543-9FC8-496B1AD7A51C}"/>
              </a:ext>
            </a:extLst>
          </p:cNvPr>
          <p:cNvSpPr>
            <a:spLocks noGrp="1"/>
          </p:cNvSpPr>
          <p:nvPr>
            <p:ph type="title"/>
          </p:nvPr>
        </p:nvSpPr>
        <p:spPr>
          <a:xfrm>
            <a:off x="178981" y="-212651"/>
            <a:ext cx="10515600" cy="1325563"/>
          </a:xfrm>
        </p:spPr>
        <p:txBody>
          <a:bodyPr/>
          <a:lstStyle/>
          <a:p>
            <a:r>
              <a:rPr lang="en-US" dirty="0"/>
              <a:t>Data Security Threats</a:t>
            </a:r>
          </a:p>
        </p:txBody>
      </p:sp>
      <p:pic>
        <p:nvPicPr>
          <p:cNvPr id="5" name="Picture 4">
            <a:extLst>
              <a:ext uri="{FF2B5EF4-FFF2-40B4-BE49-F238E27FC236}">
                <a16:creationId xmlns:a16="http://schemas.microsoft.com/office/drawing/2014/main" id="{281E753E-0D09-4E47-A899-40C56AEED4AB}"/>
              </a:ext>
            </a:extLst>
          </p:cNvPr>
          <p:cNvPicPr>
            <a:picLocks noChangeAspect="1"/>
          </p:cNvPicPr>
          <p:nvPr/>
        </p:nvPicPr>
        <p:blipFill>
          <a:blip r:embed="rId2"/>
          <a:stretch>
            <a:fillRect/>
          </a:stretch>
        </p:blipFill>
        <p:spPr>
          <a:xfrm>
            <a:off x="494958" y="1112913"/>
            <a:ext cx="7564521" cy="5117766"/>
          </a:xfrm>
          <a:prstGeom prst="rect">
            <a:avLst/>
          </a:prstGeom>
        </p:spPr>
      </p:pic>
      <p:sp>
        <p:nvSpPr>
          <p:cNvPr id="7" name="Rectangle 6">
            <a:extLst>
              <a:ext uri="{FF2B5EF4-FFF2-40B4-BE49-F238E27FC236}">
                <a16:creationId xmlns:a16="http://schemas.microsoft.com/office/drawing/2014/main" id="{8CCEE3CC-FFB8-AD40-8DC7-F7467A3BA021}"/>
              </a:ext>
            </a:extLst>
          </p:cNvPr>
          <p:cNvSpPr/>
          <p:nvPr/>
        </p:nvSpPr>
        <p:spPr>
          <a:xfrm>
            <a:off x="8059479" y="1509824"/>
            <a:ext cx="4014335" cy="4154984"/>
          </a:xfrm>
          <a:prstGeom prst="rect">
            <a:avLst/>
          </a:prstGeom>
        </p:spPr>
        <p:txBody>
          <a:bodyPr wrap="square">
            <a:spAutoFit/>
          </a:bodyPr>
          <a:lstStyle/>
          <a:p>
            <a:r>
              <a:rPr lang="en-US" sz="2400" dirty="0"/>
              <a:t>“Security data is important organizational information that is produced by performing a task in a business process and is important to the organization in terms of confidentiality, integrity, availability, or any combination of them” (</a:t>
            </a:r>
            <a:r>
              <a:rPr lang="en-ID" sz="2400" dirty="0">
                <a:effectLst/>
              </a:rPr>
              <a:t>D Bourgeois, 2014)</a:t>
            </a:r>
            <a:endParaRPr lang="en-US" sz="2400" dirty="0"/>
          </a:p>
          <a:p>
            <a:endParaRPr lang="en-US" sz="2400" dirty="0"/>
          </a:p>
        </p:txBody>
      </p:sp>
    </p:spTree>
    <p:extLst>
      <p:ext uri="{BB962C8B-B14F-4D97-AF65-F5344CB8AC3E}">
        <p14:creationId xmlns:p14="http://schemas.microsoft.com/office/powerpoint/2010/main" val="296010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F350-200C-B24B-9835-6A3EE2510240}"/>
              </a:ext>
            </a:extLst>
          </p:cNvPr>
          <p:cNvSpPr>
            <a:spLocks noGrp="1"/>
          </p:cNvSpPr>
          <p:nvPr>
            <p:ph type="title"/>
          </p:nvPr>
        </p:nvSpPr>
        <p:spPr>
          <a:xfrm>
            <a:off x="327837" y="173739"/>
            <a:ext cx="10515600" cy="1325563"/>
          </a:xfrm>
        </p:spPr>
        <p:txBody>
          <a:bodyPr/>
          <a:lstStyle/>
          <a:p>
            <a:r>
              <a:rPr lang="en-US" dirty="0"/>
              <a:t>Human Related Threats </a:t>
            </a:r>
          </a:p>
        </p:txBody>
      </p:sp>
      <p:pic>
        <p:nvPicPr>
          <p:cNvPr id="5" name="Picture 4">
            <a:extLst>
              <a:ext uri="{FF2B5EF4-FFF2-40B4-BE49-F238E27FC236}">
                <a16:creationId xmlns:a16="http://schemas.microsoft.com/office/drawing/2014/main" id="{8680122A-B7CC-A34E-9132-C97677B91F1C}"/>
              </a:ext>
            </a:extLst>
          </p:cNvPr>
          <p:cNvPicPr>
            <a:picLocks noChangeAspect="1"/>
          </p:cNvPicPr>
          <p:nvPr/>
        </p:nvPicPr>
        <p:blipFill>
          <a:blip r:embed="rId2"/>
          <a:stretch>
            <a:fillRect/>
          </a:stretch>
        </p:blipFill>
        <p:spPr>
          <a:xfrm>
            <a:off x="855792" y="1221618"/>
            <a:ext cx="10480416" cy="3138858"/>
          </a:xfrm>
          <a:prstGeom prst="rect">
            <a:avLst/>
          </a:prstGeom>
        </p:spPr>
      </p:pic>
      <p:sp>
        <p:nvSpPr>
          <p:cNvPr id="6" name="Rectangle 5">
            <a:extLst>
              <a:ext uri="{FF2B5EF4-FFF2-40B4-BE49-F238E27FC236}">
                <a16:creationId xmlns:a16="http://schemas.microsoft.com/office/drawing/2014/main" id="{D53F2CDA-B7EC-A24A-BE9E-DABB00E84E73}"/>
              </a:ext>
            </a:extLst>
          </p:cNvPr>
          <p:cNvSpPr/>
          <p:nvPr/>
        </p:nvSpPr>
        <p:spPr>
          <a:xfrm>
            <a:off x="701749" y="4669691"/>
            <a:ext cx="10634459" cy="1631216"/>
          </a:xfrm>
          <a:prstGeom prst="rect">
            <a:avLst/>
          </a:prstGeom>
        </p:spPr>
        <p:txBody>
          <a:bodyPr wrap="square">
            <a:spAutoFit/>
          </a:bodyPr>
          <a:lstStyle/>
          <a:p>
            <a:r>
              <a:rPr lang="en-US" sz="2000" dirty="0"/>
              <a:t>Against the backdrop of a complex and growing cyber threat landscape, where 57% of businesses now assume their IT security will become compromised, businesses are also waking up to the fact that one of the biggest chinks in their armor against cyberattack is their own employees. In fact, 52% of businesses admit that employees are their biggest weakness in IT security, with their careless actions putting business IT security strategy at risk (Kaspersky Lab, 2020) </a:t>
            </a:r>
          </a:p>
        </p:txBody>
      </p:sp>
    </p:spTree>
    <p:extLst>
      <p:ext uri="{BB962C8B-B14F-4D97-AF65-F5344CB8AC3E}">
        <p14:creationId xmlns:p14="http://schemas.microsoft.com/office/powerpoint/2010/main" val="49935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2F6-BA04-8946-AEA5-59982E328CC1}"/>
              </a:ext>
            </a:extLst>
          </p:cNvPr>
          <p:cNvSpPr>
            <a:spLocks noGrp="1"/>
          </p:cNvSpPr>
          <p:nvPr>
            <p:ph type="title"/>
          </p:nvPr>
        </p:nvSpPr>
        <p:spPr>
          <a:xfrm>
            <a:off x="221511" y="-630"/>
            <a:ext cx="10515600" cy="1325563"/>
          </a:xfrm>
        </p:spPr>
        <p:txBody>
          <a:bodyPr/>
          <a:lstStyle/>
          <a:p>
            <a:r>
              <a:rPr lang="en-US" dirty="0"/>
              <a:t>Challenge Faced on Digital Library Security</a:t>
            </a:r>
          </a:p>
        </p:txBody>
      </p:sp>
      <p:sp>
        <p:nvSpPr>
          <p:cNvPr id="3" name="Content Placeholder 2">
            <a:extLst>
              <a:ext uri="{FF2B5EF4-FFF2-40B4-BE49-F238E27FC236}">
                <a16:creationId xmlns:a16="http://schemas.microsoft.com/office/drawing/2014/main" id="{9D9283D6-5CC5-7E42-880C-8467359E3096}"/>
              </a:ext>
            </a:extLst>
          </p:cNvPr>
          <p:cNvSpPr>
            <a:spLocks noGrp="1"/>
          </p:cNvSpPr>
          <p:nvPr>
            <p:ph idx="1"/>
          </p:nvPr>
        </p:nvSpPr>
        <p:spPr>
          <a:xfrm>
            <a:off x="631355" y="5528325"/>
            <a:ext cx="11353799" cy="1027934"/>
          </a:xfrm>
        </p:spPr>
        <p:txBody>
          <a:bodyPr/>
          <a:lstStyle/>
          <a:p>
            <a:pPr marL="0" indent="0">
              <a:buNone/>
            </a:pPr>
            <a:r>
              <a:rPr lang="en-US" dirty="0"/>
              <a:t>Challenge faced by Digital Library are Cyber Safety Actions Policy, Know How The Consequences of Inactions, Cyber Ethics (</a:t>
            </a:r>
            <a:r>
              <a:rPr lang="en-US" dirty="0" err="1"/>
              <a:t>Adjie</a:t>
            </a:r>
            <a:r>
              <a:rPr lang="en-US" dirty="0"/>
              <a:t>, 2019)</a:t>
            </a:r>
          </a:p>
        </p:txBody>
      </p:sp>
      <p:pic>
        <p:nvPicPr>
          <p:cNvPr id="5" name="Picture 4">
            <a:extLst>
              <a:ext uri="{FF2B5EF4-FFF2-40B4-BE49-F238E27FC236}">
                <a16:creationId xmlns:a16="http://schemas.microsoft.com/office/drawing/2014/main" id="{5BAF0BC5-4896-C74E-BFCE-C4C03B0A71CA}"/>
              </a:ext>
            </a:extLst>
          </p:cNvPr>
          <p:cNvPicPr>
            <a:picLocks noChangeAspect="1"/>
          </p:cNvPicPr>
          <p:nvPr/>
        </p:nvPicPr>
        <p:blipFill>
          <a:blip r:embed="rId2"/>
          <a:stretch>
            <a:fillRect/>
          </a:stretch>
        </p:blipFill>
        <p:spPr>
          <a:xfrm>
            <a:off x="631355" y="1324933"/>
            <a:ext cx="10835271" cy="3731424"/>
          </a:xfrm>
          <a:prstGeom prst="rect">
            <a:avLst/>
          </a:prstGeom>
        </p:spPr>
      </p:pic>
    </p:spTree>
    <p:extLst>
      <p:ext uri="{BB962C8B-B14F-4D97-AF65-F5344CB8AC3E}">
        <p14:creationId xmlns:p14="http://schemas.microsoft.com/office/powerpoint/2010/main" val="30104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3"/>
          <p:cNvSpPr txBox="1">
            <a:spLocks noGrp="1"/>
          </p:cNvSpPr>
          <p:nvPr>
            <p:ph type="ctrTitle"/>
          </p:nvPr>
        </p:nvSpPr>
        <p:spPr>
          <a:xfrm>
            <a:off x="227777" y="1370486"/>
            <a:ext cx="5206523" cy="2915653"/>
          </a:xfrm>
          <a:prstGeom prst="rect">
            <a:avLst/>
          </a:prstGeom>
        </p:spPr>
        <p:txBody>
          <a:bodyPr spcFirstLastPara="1" vert="horz" wrap="square" lIns="0" tIns="0" rIns="0" bIns="0" rtlCol="0" anchor="b" anchorCtr="0">
            <a:noAutofit/>
          </a:bodyPr>
          <a:lstStyle/>
          <a:p>
            <a:pPr lvl="0"/>
            <a:r>
              <a:rPr lang="en-ID" sz="3200" dirty="0">
                <a:solidFill>
                  <a:schemeClr val="tx2">
                    <a:lumMod val="10000"/>
                  </a:schemeClr>
                </a:solidFill>
              </a:rPr>
              <a:t>- Introduction </a:t>
            </a:r>
            <a:br>
              <a:rPr lang="en-ID" sz="3200" dirty="0">
                <a:solidFill>
                  <a:schemeClr val="tx2">
                    <a:lumMod val="10000"/>
                  </a:schemeClr>
                </a:solidFill>
              </a:rPr>
            </a:br>
            <a:r>
              <a:rPr lang="en-ID" sz="3200" dirty="0">
                <a:solidFill>
                  <a:schemeClr val="tx2">
                    <a:lumMod val="10000"/>
                  </a:schemeClr>
                </a:solidFill>
              </a:rPr>
              <a:t>- Concept Map</a:t>
            </a:r>
            <a:br>
              <a:rPr lang="en-ID" sz="3200" dirty="0">
                <a:solidFill>
                  <a:schemeClr val="tx2">
                    <a:lumMod val="10000"/>
                  </a:schemeClr>
                </a:solidFill>
              </a:rPr>
            </a:br>
            <a:r>
              <a:rPr lang="en-ID" sz="3200" dirty="0">
                <a:solidFill>
                  <a:schemeClr val="tx2">
                    <a:lumMod val="10000"/>
                  </a:schemeClr>
                </a:solidFill>
              </a:rPr>
              <a:t>- 5S Digital Library Framework</a:t>
            </a:r>
            <a:br>
              <a:rPr lang="en-ID" sz="3200" dirty="0">
                <a:solidFill>
                  <a:schemeClr val="tx2">
                    <a:lumMod val="10000"/>
                  </a:schemeClr>
                </a:solidFill>
              </a:rPr>
            </a:br>
            <a:r>
              <a:rPr lang="en-ID" sz="3200" dirty="0">
                <a:solidFill>
                  <a:schemeClr val="tx2">
                    <a:lumMod val="10000"/>
                  </a:schemeClr>
                </a:solidFill>
              </a:rPr>
              <a:t>- Methodology</a:t>
            </a:r>
          </a:p>
        </p:txBody>
      </p:sp>
      <p:pic>
        <p:nvPicPr>
          <p:cNvPr id="2" name="Picture 1">
            <a:extLst>
              <a:ext uri="{FF2B5EF4-FFF2-40B4-BE49-F238E27FC236}">
                <a16:creationId xmlns:a16="http://schemas.microsoft.com/office/drawing/2014/main" id="{E620C3A2-190F-AE43-BB39-EF758B79D0F9}"/>
              </a:ext>
            </a:extLst>
          </p:cNvPr>
          <p:cNvPicPr>
            <a:picLocks noChangeAspect="1"/>
          </p:cNvPicPr>
          <p:nvPr/>
        </p:nvPicPr>
        <p:blipFill>
          <a:blip r:embed="rId3"/>
          <a:stretch>
            <a:fillRect/>
          </a:stretch>
        </p:blipFill>
        <p:spPr>
          <a:xfrm>
            <a:off x="6096000" y="1116845"/>
            <a:ext cx="4910703" cy="4910703"/>
          </a:xfrm>
          <a:prstGeom prst="rect">
            <a:avLst/>
          </a:prstGeom>
        </p:spPr>
      </p:pic>
    </p:spTree>
    <p:extLst>
      <p:ext uri="{BB962C8B-B14F-4D97-AF65-F5344CB8AC3E}">
        <p14:creationId xmlns:p14="http://schemas.microsoft.com/office/powerpoint/2010/main" val="853408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7D4EA-92BC-6847-B7D6-4932C99EBB84}"/>
              </a:ext>
            </a:extLst>
          </p:cNvPr>
          <p:cNvPicPr>
            <a:picLocks noChangeAspect="1"/>
          </p:cNvPicPr>
          <p:nvPr/>
        </p:nvPicPr>
        <p:blipFill>
          <a:blip r:embed="rId2"/>
          <a:stretch>
            <a:fillRect/>
          </a:stretch>
        </p:blipFill>
        <p:spPr>
          <a:xfrm>
            <a:off x="306571" y="662780"/>
            <a:ext cx="11470651" cy="4483377"/>
          </a:xfrm>
          <a:prstGeom prst="rect">
            <a:avLst/>
          </a:prstGeom>
        </p:spPr>
      </p:pic>
      <p:sp>
        <p:nvSpPr>
          <p:cNvPr id="2" name="Title 1">
            <a:extLst>
              <a:ext uri="{FF2B5EF4-FFF2-40B4-BE49-F238E27FC236}">
                <a16:creationId xmlns:a16="http://schemas.microsoft.com/office/drawing/2014/main" id="{D748580C-67A3-864E-8B46-3F33794A2519}"/>
              </a:ext>
            </a:extLst>
          </p:cNvPr>
          <p:cNvSpPr>
            <a:spLocks noGrp="1"/>
          </p:cNvSpPr>
          <p:nvPr>
            <p:ph type="title"/>
          </p:nvPr>
        </p:nvSpPr>
        <p:spPr>
          <a:xfrm>
            <a:off x="306572" y="0"/>
            <a:ext cx="10515600" cy="1325563"/>
          </a:xfrm>
        </p:spPr>
        <p:txBody>
          <a:bodyPr/>
          <a:lstStyle/>
          <a:p>
            <a:r>
              <a:rPr lang="en-US" dirty="0"/>
              <a:t>Cyber Safety Actions Policy</a:t>
            </a:r>
          </a:p>
        </p:txBody>
      </p:sp>
      <p:sp>
        <p:nvSpPr>
          <p:cNvPr id="6" name="TextBox 5">
            <a:extLst>
              <a:ext uri="{FF2B5EF4-FFF2-40B4-BE49-F238E27FC236}">
                <a16:creationId xmlns:a16="http://schemas.microsoft.com/office/drawing/2014/main" id="{28063918-8173-1242-AF90-DADD8F359D3E}"/>
              </a:ext>
            </a:extLst>
          </p:cNvPr>
          <p:cNvSpPr txBox="1"/>
          <p:nvPr/>
        </p:nvSpPr>
        <p:spPr>
          <a:xfrm>
            <a:off x="285305" y="5362370"/>
            <a:ext cx="10666229" cy="1384995"/>
          </a:xfrm>
          <a:prstGeom prst="rect">
            <a:avLst/>
          </a:prstGeom>
          <a:noFill/>
        </p:spPr>
        <p:txBody>
          <a:bodyPr wrap="square" rtlCol="0">
            <a:spAutoFit/>
          </a:bodyPr>
          <a:lstStyle/>
          <a:p>
            <a:r>
              <a:rPr lang="en-US" sz="2800" dirty="0"/>
              <a:t>Cybersecurity policy also need strong legislations, to ensure legal certainty in the development of cyber security, the government enacts the cyber security national framework (Rizal, M., </a:t>
            </a:r>
            <a:r>
              <a:rPr lang="en-US" sz="2800" dirty="0" err="1"/>
              <a:t>Yani</a:t>
            </a:r>
            <a:r>
              <a:rPr lang="en-US" sz="2800" dirty="0"/>
              <a:t>, Y.M. , 2017)</a:t>
            </a:r>
          </a:p>
        </p:txBody>
      </p:sp>
    </p:spTree>
    <p:extLst>
      <p:ext uri="{BB962C8B-B14F-4D97-AF65-F5344CB8AC3E}">
        <p14:creationId xmlns:p14="http://schemas.microsoft.com/office/powerpoint/2010/main" val="328137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27DF-3B53-DE46-9F41-3887C09BC95D}"/>
              </a:ext>
            </a:extLst>
          </p:cNvPr>
          <p:cNvSpPr>
            <a:spLocks noGrp="1"/>
          </p:cNvSpPr>
          <p:nvPr>
            <p:ph type="title"/>
          </p:nvPr>
        </p:nvSpPr>
        <p:spPr/>
        <p:txBody>
          <a:bodyPr/>
          <a:lstStyle/>
          <a:p>
            <a:r>
              <a:rPr lang="en-US" dirty="0"/>
              <a:t>Know How The Consequences of Inactions</a:t>
            </a:r>
          </a:p>
        </p:txBody>
      </p:sp>
      <p:pic>
        <p:nvPicPr>
          <p:cNvPr id="5" name="Picture 4">
            <a:extLst>
              <a:ext uri="{FF2B5EF4-FFF2-40B4-BE49-F238E27FC236}">
                <a16:creationId xmlns:a16="http://schemas.microsoft.com/office/drawing/2014/main" id="{FA03BF4B-0039-3F47-910E-4164D091FA32}"/>
              </a:ext>
            </a:extLst>
          </p:cNvPr>
          <p:cNvPicPr>
            <a:picLocks noChangeAspect="1"/>
          </p:cNvPicPr>
          <p:nvPr/>
        </p:nvPicPr>
        <p:blipFill>
          <a:blip r:embed="rId2"/>
          <a:stretch>
            <a:fillRect/>
          </a:stretch>
        </p:blipFill>
        <p:spPr>
          <a:xfrm>
            <a:off x="419100" y="1690688"/>
            <a:ext cx="11353800" cy="2443444"/>
          </a:xfrm>
          <a:prstGeom prst="rect">
            <a:avLst/>
          </a:prstGeom>
        </p:spPr>
      </p:pic>
      <p:sp>
        <p:nvSpPr>
          <p:cNvPr id="7" name="Rectangle 6">
            <a:extLst>
              <a:ext uri="{FF2B5EF4-FFF2-40B4-BE49-F238E27FC236}">
                <a16:creationId xmlns:a16="http://schemas.microsoft.com/office/drawing/2014/main" id="{092E5BBA-9999-D749-A5E1-1E3EBCCEB95C}"/>
              </a:ext>
            </a:extLst>
          </p:cNvPr>
          <p:cNvSpPr/>
          <p:nvPr/>
        </p:nvSpPr>
        <p:spPr>
          <a:xfrm>
            <a:off x="517894" y="4503464"/>
            <a:ext cx="11156212" cy="1938992"/>
          </a:xfrm>
          <a:prstGeom prst="rect">
            <a:avLst/>
          </a:prstGeom>
        </p:spPr>
        <p:txBody>
          <a:bodyPr wrap="square">
            <a:spAutoFit/>
          </a:bodyPr>
          <a:lstStyle/>
          <a:p>
            <a:r>
              <a:rPr lang="en-US" sz="2400" dirty="0"/>
              <a:t>Know How The Consequences of Inactions is one of  risk assessment to look for the damage and see the consequences what could be </a:t>
            </a:r>
            <a:r>
              <a:rPr lang="en-US" sz="2400" dirty="0" err="1"/>
              <a:t>happend</a:t>
            </a:r>
            <a:r>
              <a:rPr lang="en-US" sz="2400" dirty="0"/>
              <a:t> in the future regarding the  process systems, security, protection systems and loss prevention programs. The Know How The Consequences of Inactions  contribute to see the severity of damage when an incident occurs. </a:t>
            </a:r>
          </a:p>
        </p:txBody>
      </p:sp>
    </p:spTree>
    <p:extLst>
      <p:ext uri="{BB962C8B-B14F-4D97-AF65-F5344CB8AC3E}">
        <p14:creationId xmlns:p14="http://schemas.microsoft.com/office/powerpoint/2010/main" val="27354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E6FD-32C0-7C47-BD03-80B3157A23EB}"/>
              </a:ext>
            </a:extLst>
          </p:cNvPr>
          <p:cNvSpPr>
            <a:spLocks noGrp="1"/>
          </p:cNvSpPr>
          <p:nvPr>
            <p:ph type="title"/>
          </p:nvPr>
        </p:nvSpPr>
        <p:spPr>
          <a:xfrm>
            <a:off x="191386" y="111155"/>
            <a:ext cx="11353800" cy="1325563"/>
          </a:xfrm>
        </p:spPr>
        <p:txBody>
          <a:bodyPr/>
          <a:lstStyle/>
          <a:p>
            <a:r>
              <a:rPr lang="en-US" dirty="0"/>
              <a:t>Cyber Ethics for Digital Library</a:t>
            </a:r>
          </a:p>
        </p:txBody>
      </p:sp>
      <p:pic>
        <p:nvPicPr>
          <p:cNvPr id="5" name="Picture 4">
            <a:extLst>
              <a:ext uri="{FF2B5EF4-FFF2-40B4-BE49-F238E27FC236}">
                <a16:creationId xmlns:a16="http://schemas.microsoft.com/office/drawing/2014/main" id="{8ACED5F5-53FE-5342-8973-24ACF31BB799}"/>
              </a:ext>
            </a:extLst>
          </p:cNvPr>
          <p:cNvPicPr>
            <a:picLocks noChangeAspect="1"/>
          </p:cNvPicPr>
          <p:nvPr/>
        </p:nvPicPr>
        <p:blipFill>
          <a:blip r:embed="rId2"/>
          <a:stretch>
            <a:fillRect/>
          </a:stretch>
        </p:blipFill>
        <p:spPr>
          <a:xfrm>
            <a:off x="0" y="1183289"/>
            <a:ext cx="12192000" cy="3176487"/>
          </a:xfrm>
          <a:prstGeom prst="rect">
            <a:avLst/>
          </a:prstGeom>
        </p:spPr>
      </p:pic>
      <p:sp>
        <p:nvSpPr>
          <p:cNvPr id="7" name="Rectangle 6">
            <a:extLst>
              <a:ext uri="{FF2B5EF4-FFF2-40B4-BE49-F238E27FC236}">
                <a16:creationId xmlns:a16="http://schemas.microsoft.com/office/drawing/2014/main" id="{082BF053-4EDD-A84D-BAE6-31254D503283}"/>
              </a:ext>
            </a:extLst>
          </p:cNvPr>
          <p:cNvSpPr/>
          <p:nvPr/>
        </p:nvSpPr>
        <p:spPr>
          <a:xfrm>
            <a:off x="290623" y="4831745"/>
            <a:ext cx="8732875" cy="1384995"/>
          </a:xfrm>
          <a:prstGeom prst="rect">
            <a:avLst/>
          </a:prstGeom>
        </p:spPr>
        <p:txBody>
          <a:bodyPr wrap="square">
            <a:spAutoFit/>
          </a:bodyPr>
          <a:lstStyle/>
          <a:p>
            <a:r>
              <a:rPr lang="en-US" sz="2800" dirty="0"/>
              <a:t>Cyber Security is a matter of Contextual integrity to understanding privacy, both descriptively and normatively (</a:t>
            </a:r>
            <a:r>
              <a:rPr lang="en-US" sz="2800" dirty="0" err="1"/>
              <a:t>Loi</a:t>
            </a:r>
            <a:r>
              <a:rPr lang="en-US" sz="2800" dirty="0"/>
              <a:t>, M., &amp; Christen, M. , 2020)</a:t>
            </a:r>
          </a:p>
        </p:txBody>
      </p:sp>
    </p:spTree>
    <p:extLst>
      <p:ext uri="{BB962C8B-B14F-4D97-AF65-F5344CB8AC3E}">
        <p14:creationId xmlns:p14="http://schemas.microsoft.com/office/powerpoint/2010/main" val="286312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2676-4724-8A4D-978B-561A8628C7B6}"/>
              </a:ext>
            </a:extLst>
          </p:cNvPr>
          <p:cNvSpPr>
            <a:spLocks noGrp="1"/>
          </p:cNvSpPr>
          <p:nvPr>
            <p:ph type="title"/>
          </p:nvPr>
        </p:nvSpPr>
        <p:spPr/>
        <p:txBody>
          <a:bodyPr/>
          <a:lstStyle/>
          <a:p>
            <a:r>
              <a:rPr lang="en-US"/>
              <a:t>Conclusion</a:t>
            </a:r>
            <a:endParaRPr lang="en-US" dirty="0"/>
          </a:p>
        </p:txBody>
      </p:sp>
      <p:sp>
        <p:nvSpPr>
          <p:cNvPr id="3" name="Content Placeholder 2">
            <a:extLst>
              <a:ext uri="{FF2B5EF4-FFF2-40B4-BE49-F238E27FC236}">
                <a16:creationId xmlns:a16="http://schemas.microsoft.com/office/drawing/2014/main" id="{7498C679-2D09-7D4F-B28B-BF3E4BCFA32F}"/>
              </a:ext>
            </a:extLst>
          </p:cNvPr>
          <p:cNvSpPr>
            <a:spLocks noGrp="1"/>
          </p:cNvSpPr>
          <p:nvPr>
            <p:ph idx="1"/>
          </p:nvPr>
        </p:nvSpPr>
        <p:spPr/>
        <p:txBody>
          <a:bodyPr/>
          <a:lstStyle/>
          <a:p>
            <a:r>
              <a:rPr lang="en-US" dirty="0"/>
              <a:t>The 5S Digital library framework could also be use as a tool for doing risk assessment oh digital library security performance.</a:t>
            </a:r>
          </a:p>
          <a:p>
            <a:r>
              <a:rPr lang="en-US" dirty="0"/>
              <a:t>Digital Library as one of the entity of Cybersecurity continues to diverge into different paths, with each time evolved the security of the information. </a:t>
            </a:r>
          </a:p>
          <a:p>
            <a:r>
              <a:rPr lang="en-US" dirty="0"/>
              <a:t>The disruptive technologies create a new challenge to digital libraries with not only on how they secure their information resources, but how they require new platforms and intelligence to do so. </a:t>
            </a:r>
          </a:p>
        </p:txBody>
      </p:sp>
    </p:spTree>
    <p:extLst>
      <p:ext uri="{BB962C8B-B14F-4D97-AF65-F5344CB8AC3E}">
        <p14:creationId xmlns:p14="http://schemas.microsoft.com/office/powerpoint/2010/main" val="179538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2AA5-9CF0-9647-9A90-326DD8E291A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9DA2FE1-3DC1-4B4D-8922-3F103C53FF80}"/>
              </a:ext>
            </a:extLst>
          </p:cNvPr>
          <p:cNvSpPr>
            <a:spLocks noGrp="1"/>
          </p:cNvSpPr>
          <p:nvPr>
            <p:ph idx="1"/>
          </p:nvPr>
        </p:nvSpPr>
        <p:spPr>
          <a:xfrm>
            <a:off x="838200" y="1027905"/>
            <a:ext cx="10515600" cy="5464969"/>
          </a:xfrm>
        </p:spPr>
        <p:txBody>
          <a:bodyPr>
            <a:noAutofit/>
          </a:bodyPr>
          <a:lstStyle/>
          <a:p>
            <a:pPr marL="0" indent="0">
              <a:buNone/>
            </a:pPr>
            <a:endParaRPr lang="en-ID" sz="1400" dirty="0"/>
          </a:p>
          <a:p>
            <a:pPr lvl="0"/>
            <a:r>
              <a:rPr lang="en-ID" sz="1400" dirty="0"/>
              <a:t>Bourgeois, D. (2014, February 28). Chapter 6: Information Systems Security. Retrieved November 12, 2020, from https://bus206.pressbooks.com/chapter/chapter-6-information-systems-security/</a:t>
            </a:r>
          </a:p>
          <a:p>
            <a:pPr lvl="0"/>
            <a:r>
              <a:rPr lang="en-US" sz="1400" dirty="0"/>
              <a:t>Choi, M. K., Robles, R. J., Hong, C. H., &amp; Kim, T. H. (2008). Wireless network security: Vulnerabilities, threats and countermeasures. International Journal of Multimedia and Ubiquitous Engineering, 3(3), 77–86.</a:t>
            </a:r>
            <a:endParaRPr lang="en-ID" sz="1400" dirty="0"/>
          </a:p>
          <a:p>
            <a:pPr lvl="0"/>
            <a:r>
              <a:rPr lang="en-ID" sz="1400" dirty="0" err="1"/>
              <a:t>Hameli-Sendi</a:t>
            </a:r>
            <a:r>
              <a:rPr lang="en-ID" sz="1400" dirty="0"/>
              <a:t>, A. (2020). </a:t>
            </a:r>
            <a:r>
              <a:rPr lang="en-ID" sz="1400" i="1" dirty="0"/>
              <a:t>An efficient security data-driven approach for implementing risk assessment. Journal of Information Security and Applications, 54, 102593.</a:t>
            </a:r>
            <a:r>
              <a:rPr lang="en-ID" sz="1400" dirty="0"/>
              <a:t> doi:10.1016/j.jisa.2020.102593 </a:t>
            </a:r>
          </a:p>
          <a:p>
            <a:pPr lvl="0"/>
            <a:r>
              <a:rPr lang="en-US" sz="1400" dirty="0" err="1"/>
              <a:t>Hingarh</a:t>
            </a:r>
            <a:r>
              <a:rPr lang="en-US" sz="1400" dirty="0"/>
              <a:t>, V., &amp; </a:t>
            </a:r>
            <a:r>
              <a:rPr lang="en-US" sz="1400" dirty="0" err="1"/>
              <a:t>Arif</a:t>
            </a:r>
            <a:r>
              <a:rPr lang="en-US" sz="1400" dirty="0"/>
              <a:t>, A. (2013). Understanding and Conducting Information Systems Auditing. John Wiley &amp; Sone.</a:t>
            </a:r>
            <a:endParaRPr lang="en-ID" sz="1400" dirty="0"/>
          </a:p>
          <a:p>
            <a:pPr lvl="0"/>
            <a:r>
              <a:rPr lang="en-ID" sz="1400" dirty="0"/>
              <a:t>Kaspersky Lab. (2020). The Human Factor in IT Security: How Employees are Making Businesses Vulnerable from Within. Retrieved November 12, 2020, from https://</a:t>
            </a:r>
            <a:r>
              <a:rPr lang="en-ID" sz="1400" dirty="0" err="1"/>
              <a:t>www.kaspersky.com</a:t>
            </a:r>
            <a:r>
              <a:rPr lang="en-ID" sz="1400" dirty="0"/>
              <a:t>/blog/the-human-factor-in-it-security/</a:t>
            </a:r>
          </a:p>
          <a:p>
            <a:pPr lvl="0"/>
            <a:r>
              <a:rPr lang="en-ID" sz="1400" dirty="0"/>
              <a:t>Knowles, A. (2019, March 04). Tough Challenges in Cybersecurity Ethics. Retrieved November 12, 2020, from https://</a:t>
            </a:r>
            <a:r>
              <a:rPr lang="en-ID" sz="1400" dirty="0" err="1"/>
              <a:t>securityintelligence.com</a:t>
            </a:r>
            <a:r>
              <a:rPr lang="en-ID" sz="1400" dirty="0"/>
              <a:t>/tough-challenges-cybersecurity-ethics/</a:t>
            </a:r>
          </a:p>
          <a:p>
            <a:pPr lvl="0"/>
            <a:r>
              <a:rPr lang="en-US" sz="1400" dirty="0" err="1"/>
              <a:t>Loi</a:t>
            </a:r>
            <a:r>
              <a:rPr lang="en-US" sz="1400" dirty="0"/>
              <a:t>, M., &amp; Christen, M. (2020). Ethical Frameworks for Cybersecurity. In M. Christen, B. </a:t>
            </a:r>
            <a:r>
              <a:rPr lang="en-US" sz="1400" dirty="0" err="1"/>
              <a:t>Gordijn</a:t>
            </a:r>
            <a:r>
              <a:rPr lang="en-US" sz="1400" dirty="0"/>
              <a:t>, &amp; M. </a:t>
            </a:r>
            <a:r>
              <a:rPr lang="en-US" sz="1400" dirty="0" err="1"/>
              <a:t>Loi</a:t>
            </a:r>
            <a:r>
              <a:rPr lang="en-US" sz="1400" dirty="0"/>
              <a:t> (Eds.), The Ethics of Cybersecurity (pp. 73–95). Springer International Publishing. </a:t>
            </a:r>
            <a:r>
              <a:rPr lang="en-US" sz="1400" u="sng" dirty="0">
                <a:hlinkClick r:id="rId2"/>
              </a:rPr>
              <a:t>https://doi.org/10.1007/978-3-030-29053-5_4</a:t>
            </a:r>
            <a:endParaRPr lang="en-ID" sz="1400" dirty="0"/>
          </a:p>
          <a:p>
            <a:pPr lvl="0"/>
            <a:r>
              <a:rPr lang="en-ID" sz="1400" dirty="0"/>
              <a:t>Murthy, U., Gorton, D., </a:t>
            </a:r>
            <a:r>
              <a:rPr lang="en-ID" sz="1400" dirty="0" err="1"/>
              <a:t>Torrs</a:t>
            </a:r>
            <a:r>
              <a:rPr lang="en-ID" sz="1400" dirty="0"/>
              <a:t>, S., Goncalves, M., Fox, A., &amp;amp; Delcambre, L. (2009, May). 5S Framework for Digital Libraries. Retrieved November 14, 2020, from </a:t>
            </a:r>
            <a:r>
              <a:rPr lang="en-ID" sz="1400" dirty="0">
                <a:hlinkClick r:id="rId3"/>
              </a:rPr>
              <a:t>http://dlrl.cc.vt.edu/projects/5S-Model/</a:t>
            </a:r>
            <a:r>
              <a:rPr lang="en-ID" sz="1400" dirty="0"/>
              <a:t> </a:t>
            </a:r>
          </a:p>
          <a:p>
            <a:pPr lvl="0"/>
            <a:r>
              <a:rPr lang="en-ID" sz="1400" dirty="0"/>
              <a:t>Niblett, G. (2012). Threats and countermeasures. </a:t>
            </a:r>
            <a:r>
              <a:rPr lang="en-ID" sz="1400" i="1" dirty="0" err="1"/>
              <a:t>Itnow</a:t>
            </a:r>
            <a:r>
              <a:rPr lang="en-ID" sz="1400" dirty="0"/>
              <a:t>, </a:t>
            </a:r>
            <a:r>
              <a:rPr lang="en-ID" sz="1400" i="1" dirty="0"/>
              <a:t>54</a:t>
            </a:r>
            <a:r>
              <a:rPr lang="en-ID" sz="1400" dirty="0"/>
              <a:t>(1), 6–9. </a:t>
            </a:r>
            <a:r>
              <a:rPr lang="en-ID" sz="1400" u="sng" dirty="0">
                <a:hlinkClick r:id="rId4"/>
              </a:rPr>
              <a:t>https://doi.org/10.1093/itnow/bws002</a:t>
            </a:r>
            <a:endParaRPr lang="en-ID" sz="1400" dirty="0"/>
          </a:p>
          <a:p>
            <a:pPr lvl="0"/>
            <a:r>
              <a:rPr lang="en-US" sz="1400" dirty="0" err="1"/>
              <a:t>Sametinger</a:t>
            </a:r>
            <a:r>
              <a:rPr lang="en-US" sz="1400" dirty="0"/>
              <a:t>, J. (2013). Software security. Proceedings of the International Symposium and Workshop on Engineering of Computer Based Systems, 216. </a:t>
            </a:r>
            <a:r>
              <a:rPr lang="en-US" sz="1400" u="sng" dirty="0">
                <a:hlinkClick r:id="rId5"/>
              </a:rPr>
              <a:t>https://doi.org/10.1109/ECBS.2013.24</a:t>
            </a:r>
            <a:endParaRPr lang="en-ID" sz="1400" dirty="0"/>
          </a:p>
        </p:txBody>
      </p:sp>
    </p:spTree>
    <p:extLst>
      <p:ext uri="{BB962C8B-B14F-4D97-AF65-F5344CB8AC3E}">
        <p14:creationId xmlns:p14="http://schemas.microsoft.com/office/powerpoint/2010/main" val="309869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524-AF55-1C40-B152-BD1D183BE2D5}"/>
              </a:ext>
            </a:extLst>
          </p:cNvPr>
          <p:cNvSpPr>
            <a:spLocks noGrp="1"/>
          </p:cNvSpPr>
          <p:nvPr>
            <p:ph type="title"/>
          </p:nvPr>
        </p:nvSpPr>
        <p:spPr/>
        <p:txBody>
          <a:bodyPr>
            <a:normAutofit/>
          </a:bodyPr>
          <a:lstStyle/>
          <a:p>
            <a:r>
              <a:rPr lang="en-US" dirty="0"/>
              <a:t>CONCEPT MAP</a:t>
            </a:r>
          </a:p>
        </p:txBody>
      </p:sp>
      <p:pic>
        <p:nvPicPr>
          <p:cNvPr id="7" name="Picture 6">
            <a:extLst>
              <a:ext uri="{FF2B5EF4-FFF2-40B4-BE49-F238E27FC236}">
                <a16:creationId xmlns:a16="http://schemas.microsoft.com/office/drawing/2014/main" id="{23F1BBEC-40E0-0A41-B941-7EC2C4FBC81E}"/>
              </a:ext>
            </a:extLst>
          </p:cNvPr>
          <p:cNvPicPr>
            <a:picLocks noChangeAspect="1"/>
          </p:cNvPicPr>
          <p:nvPr/>
        </p:nvPicPr>
        <p:blipFill>
          <a:blip r:embed="rId2"/>
          <a:stretch>
            <a:fillRect/>
          </a:stretch>
        </p:blipFill>
        <p:spPr>
          <a:xfrm>
            <a:off x="680545" y="1526737"/>
            <a:ext cx="11096578" cy="4966138"/>
          </a:xfrm>
          <a:prstGeom prst="rect">
            <a:avLst/>
          </a:prstGeom>
        </p:spPr>
      </p:pic>
    </p:spTree>
    <p:extLst>
      <p:ext uri="{BB962C8B-B14F-4D97-AF65-F5344CB8AC3E}">
        <p14:creationId xmlns:p14="http://schemas.microsoft.com/office/powerpoint/2010/main" val="182932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E81A-8A7A-A246-9B1F-F7BE7DFE2B97}"/>
              </a:ext>
            </a:extLst>
          </p:cNvPr>
          <p:cNvSpPr>
            <a:spLocks noGrp="1"/>
          </p:cNvSpPr>
          <p:nvPr>
            <p:ph type="title"/>
          </p:nvPr>
        </p:nvSpPr>
        <p:spPr/>
        <p:txBody>
          <a:bodyPr/>
          <a:lstStyle/>
          <a:p>
            <a:r>
              <a:rPr lang="en-US" dirty="0"/>
              <a:t>5S DIGITAL LIBRARY FRAMEWORK CONCEPT</a:t>
            </a:r>
          </a:p>
        </p:txBody>
      </p:sp>
      <p:pic>
        <p:nvPicPr>
          <p:cNvPr id="4" name="Picture 3">
            <a:extLst>
              <a:ext uri="{FF2B5EF4-FFF2-40B4-BE49-F238E27FC236}">
                <a16:creationId xmlns:a16="http://schemas.microsoft.com/office/drawing/2014/main" id="{B71482EE-38F1-2C49-87F4-5DFA8C761CC6}"/>
              </a:ext>
            </a:extLst>
          </p:cNvPr>
          <p:cNvPicPr>
            <a:picLocks noChangeAspect="1"/>
          </p:cNvPicPr>
          <p:nvPr/>
        </p:nvPicPr>
        <p:blipFill>
          <a:blip r:embed="rId2"/>
          <a:stretch>
            <a:fillRect/>
          </a:stretch>
        </p:blipFill>
        <p:spPr>
          <a:xfrm>
            <a:off x="838200" y="1446650"/>
            <a:ext cx="4985582" cy="5013434"/>
          </a:xfrm>
          <a:prstGeom prst="rect">
            <a:avLst/>
          </a:prstGeom>
        </p:spPr>
      </p:pic>
      <p:sp>
        <p:nvSpPr>
          <p:cNvPr id="5" name="TextBox 4">
            <a:extLst>
              <a:ext uri="{FF2B5EF4-FFF2-40B4-BE49-F238E27FC236}">
                <a16:creationId xmlns:a16="http://schemas.microsoft.com/office/drawing/2014/main" id="{5B706F0E-9CC3-1F47-9919-0D53F07A1B27}"/>
              </a:ext>
            </a:extLst>
          </p:cNvPr>
          <p:cNvSpPr txBox="1"/>
          <p:nvPr/>
        </p:nvSpPr>
        <p:spPr>
          <a:xfrm>
            <a:off x="838200" y="6460084"/>
            <a:ext cx="4850815" cy="369332"/>
          </a:xfrm>
          <a:prstGeom prst="rect">
            <a:avLst/>
          </a:prstGeom>
          <a:noFill/>
        </p:spPr>
        <p:txBody>
          <a:bodyPr wrap="none" rtlCol="0">
            <a:spAutoFit/>
          </a:bodyPr>
          <a:lstStyle/>
          <a:p>
            <a:r>
              <a:rPr lang="en-US" dirty="0"/>
              <a:t>Sources : http://</a:t>
            </a:r>
            <a:r>
              <a:rPr lang="en-US" dirty="0" err="1"/>
              <a:t>dlrl.cc.vt.edu</a:t>
            </a:r>
            <a:r>
              <a:rPr lang="en-US" dirty="0"/>
              <a:t>/projects/5S-Model/</a:t>
            </a:r>
          </a:p>
        </p:txBody>
      </p:sp>
      <p:sp>
        <p:nvSpPr>
          <p:cNvPr id="9" name="Rectangle 8">
            <a:extLst>
              <a:ext uri="{FF2B5EF4-FFF2-40B4-BE49-F238E27FC236}">
                <a16:creationId xmlns:a16="http://schemas.microsoft.com/office/drawing/2014/main" id="{C2BA4D1F-4CC0-9F43-80BF-09A673B2DAF3}"/>
              </a:ext>
            </a:extLst>
          </p:cNvPr>
          <p:cNvSpPr/>
          <p:nvPr/>
        </p:nvSpPr>
        <p:spPr>
          <a:xfrm>
            <a:off x="5857996" y="1415184"/>
            <a:ext cx="6096000" cy="5078313"/>
          </a:xfrm>
          <a:prstGeom prst="rect">
            <a:avLst/>
          </a:prstGeom>
        </p:spPr>
        <p:txBody>
          <a:bodyPr>
            <a:spAutoFit/>
          </a:bodyPr>
          <a:lstStyle/>
          <a:p>
            <a:pPr marL="285750" indent="-285750">
              <a:buFont typeface="Arial" panose="020B0604020202020204" pitchFamily="34" charset="0"/>
              <a:buChar char="•"/>
            </a:pPr>
            <a:r>
              <a:rPr lang="en-US" dirty="0"/>
              <a:t>Streams are sequences of arbitrary types (e.g., bits, characters, pixels, frames) and may be static or dynamic (such as audio and video).</a:t>
            </a:r>
          </a:p>
          <a:p>
            <a:pPr marL="285750" indent="-285750">
              <a:buFont typeface="Arial" panose="020B0604020202020204" pitchFamily="34" charset="0"/>
              <a:buChar char="•"/>
            </a:pPr>
            <a:r>
              <a:rPr lang="en-US" dirty="0"/>
              <a:t>A structure specifies the way in which parts of a whole are arranged or organized</a:t>
            </a:r>
          </a:p>
          <a:p>
            <a:pPr marL="285750" indent="-285750">
              <a:buFont typeface="Arial" panose="020B0604020202020204" pitchFamily="34" charset="0"/>
              <a:buChar char="•"/>
            </a:pPr>
            <a:r>
              <a:rPr lang="en-US" dirty="0"/>
              <a:t>A space is a set of objects together with operations on those objects that obey certain constraints. Spaces define logical and presentational views of several DL components, and can be of type measurable, measure, probability, topological, metric, or vector space.</a:t>
            </a:r>
          </a:p>
          <a:p>
            <a:pPr marL="285750" indent="-285750">
              <a:buFont typeface="Arial" panose="020B0604020202020204" pitchFamily="34" charset="0"/>
              <a:buChar char="•"/>
            </a:pPr>
            <a:r>
              <a:rPr lang="en-US" dirty="0"/>
              <a:t>A scenario is a sequence of events that also can have a number of parameters. Events represent changes in computational states; parameters represent specific variables defining a state and their respective values</a:t>
            </a:r>
          </a:p>
          <a:p>
            <a:pPr marL="285750" indent="-285750">
              <a:buFont typeface="Arial" panose="020B0604020202020204" pitchFamily="34" charset="0"/>
              <a:buChar char="•"/>
            </a:pPr>
            <a:r>
              <a:rPr lang="en-US" dirty="0"/>
              <a:t>A society is “a set of entities and the relationships between them” and can include both human users of a system as well as automatic software entities which have a certain role in system operation.</a:t>
            </a:r>
          </a:p>
        </p:txBody>
      </p:sp>
      <p:sp>
        <p:nvSpPr>
          <p:cNvPr id="11" name="TextBox 10">
            <a:extLst>
              <a:ext uri="{FF2B5EF4-FFF2-40B4-BE49-F238E27FC236}">
                <a16:creationId xmlns:a16="http://schemas.microsoft.com/office/drawing/2014/main" id="{95EF8A6F-F17D-944F-A6EC-759CC34EAA10}"/>
              </a:ext>
            </a:extLst>
          </p:cNvPr>
          <p:cNvSpPr txBox="1"/>
          <p:nvPr/>
        </p:nvSpPr>
        <p:spPr>
          <a:xfrm>
            <a:off x="6502987" y="6316829"/>
            <a:ext cx="5857996" cy="523220"/>
          </a:xfrm>
          <a:prstGeom prst="rect">
            <a:avLst/>
          </a:prstGeom>
          <a:noFill/>
        </p:spPr>
        <p:txBody>
          <a:bodyPr wrap="square" rtlCol="0">
            <a:spAutoFit/>
          </a:bodyPr>
          <a:lstStyle/>
          <a:p>
            <a:r>
              <a:rPr lang="en-US" sz="1400" dirty="0"/>
              <a:t>Murthy, U., Gorton, D., da S. Torres, R., Gonçalves, M. A., Fox, E. A., &amp; Delcambre, L. (2007). </a:t>
            </a:r>
          </a:p>
        </p:txBody>
      </p:sp>
    </p:spTree>
    <p:extLst>
      <p:ext uri="{BB962C8B-B14F-4D97-AF65-F5344CB8AC3E}">
        <p14:creationId xmlns:p14="http://schemas.microsoft.com/office/powerpoint/2010/main" val="326279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E563-B616-844B-9C93-7A7EACBC4F9E}"/>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D7124CD9-320E-FA4E-B077-D38356150E93}"/>
              </a:ext>
            </a:extLst>
          </p:cNvPr>
          <p:cNvSpPr>
            <a:spLocks noGrp="1"/>
          </p:cNvSpPr>
          <p:nvPr>
            <p:ph idx="1"/>
          </p:nvPr>
        </p:nvSpPr>
        <p:spPr>
          <a:xfrm>
            <a:off x="7697973" y="2147451"/>
            <a:ext cx="4494027" cy="3192942"/>
          </a:xfrm>
        </p:spPr>
        <p:txBody>
          <a:bodyPr>
            <a:normAutofit lnSpcReduction="10000"/>
          </a:bodyPr>
          <a:lstStyle/>
          <a:p>
            <a:r>
              <a:rPr lang="en-US" dirty="0"/>
              <a:t>Literature Study on security threat on 5S digital library  framework</a:t>
            </a:r>
          </a:p>
          <a:p>
            <a:r>
              <a:rPr lang="en-US" dirty="0"/>
              <a:t>Analyze the 5S Digital Library Framework with Possible Threat, Attack Method and </a:t>
            </a:r>
            <a:r>
              <a:rPr lang="en-US" dirty="0" err="1"/>
              <a:t>Solusion</a:t>
            </a:r>
            <a:r>
              <a:rPr lang="en-US" dirty="0"/>
              <a:t> to prevent attack.</a:t>
            </a:r>
          </a:p>
          <a:p>
            <a:pPr marL="0" indent="0">
              <a:buNone/>
            </a:pPr>
            <a:endParaRPr lang="en-US" dirty="0"/>
          </a:p>
        </p:txBody>
      </p:sp>
      <p:pic>
        <p:nvPicPr>
          <p:cNvPr id="5" name="Picture 4">
            <a:extLst>
              <a:ext uri="{FF2B5EF4-FFF2-40B4-BE49-F238E27FC236}">
                <a16:creationId xmlns:a16="http://schemas.microsoft.com/office/drawing/2014/main" id="{EBEDB6AD-CB6B-964B-A320-C48CFD75A062}"/>
              </a:ext>
            </a:extLst>
          </p:cNvPr>
          <p:cNvPicPr>
            <a:picLocks noChangeAspect="1"/>
          </p:cNvPicPr>
          <p:nvPr/>
        </p:nvPicPr>
        <p:blipFill>
          <a:blip r:embed="rId2"/>
          <a:stretch>
            <a:fillRect/>
          </a:stretch>
        </p:blipFill>
        <p:spPr>
          <a:xfrm>
            <a:off x="425303" y="1690688"/>
            <a:ext cx="7085508" cy="3649705"/>
          </a:xfrm>
          <a:prstGeom prst="rect">
            <a:avLst/>
          </a:prstGeom>
        </p:spPr>
      </p:pic>
    </p:spTree>
    <p:extLst>
      <p:ext uri="{BB962C8B-B14F-4D97-AF65-F5344CB8AC3E}">
        <p14:creationId xmlns:p14="http://schemas.microsoft.com/office/powerpoint/2010/main" val="263531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3"/>
          <p:cNvSpPr txBox="1">
            <a:spLocks noGrp="1"/>
          </p:cNvSpPr>
          <p:nvPr>
            <p:ph type="ctrTitle"/>
          </p:nvPr>
        </p:nvSpPr>
        <p:spPr>
          <a:xfrm>
            <a:off x="580478" y="1882599"/>
            <a:ext cx="4966000" cy="1546400"/>
          </a:xfrm>
          <a:prstGeom prst="rect">
            <a:avLst/>
          </a:prstGeom>
        </p:spPr>
        <p:txBody>
          <a:bodyPr spcFirstLastPara="1" vert="horz" wrap="square" lIns="0" tIns="0" rIns="0" bIns="0" rtlCol="0" anchor="b" anchorCtr="0">
            <a:noAutofit/>
          </a:bodyPr>
          <a:lstStyle/>
          <a:p>
            <a:pPr lvl="0"/>
            <a:r>
              <a:rPr lang="en-ID" sz="4400" dirty="0">
                <a:solidFill>
                  <a:schemeClr val="tx2">
                    <a:lumMod val="10000"/>
                  </a:schemeClr>
                </a:solidFill>
              </a:rPr>
              <a:t>FINDINGS</a:t>
            </a:r>
          </a:p>
        </p:txBody>
      </p:sp>
      <p:pic>
        <p:nvPicPr>
          <p:cNvPr id="2" name="Picture 1">
            <a:extLst>
              <a:ext uri="{FF2B5EF4-FFF2-40B4-BE49-F238E27FC236}">
                <a16:creationId xmlns:a16="http://schemas.microsoft.com/office/drawing/2014/main" id="{535673EB-4D18-2E4E-BA40-7B29B991FBAD}"/>
              </a:ext>
            </a:extLst>
          </p:cNvPr>
          <p:cNvPicPr>
            <a:picLocks noChangeAspect="1"/>
          </p:cNvPicPr>
          <p:nvPr/>
        </p:nvPicPr>
        <p:blipFill>
          <a:blip r:embed="rId3"/>
          <a:stretch>
            <a:fillRect/>
          </a:stretch>
        </p:blipFill>
        <p:spPr>
          <a:xfrm>
            <a:off x="4966883" y="1459638"/>
            <a:ext cx="5843866" cy="3938723"/>
          </a:xfrm>
          <a:prstGeom prst="rect">
            <a:avLst/>
          </a:prstGeom>
        </p:spPr>
      </p:pic>
    </p:spTree>
    <p:extLst>
      <p:ext uri="{BB962C8B-B14F-4D97-AF65-F5344CB8AC3E}">
        <p14:creationId xmlns:p14="http://schemas.microsoft.com/office/powerpoint/2010/main" val="252976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3396-9A23-C949-BE34-2D1BDBD8BC48}"/>
              </a:ext>
            </a:extLst>
          </p:cNvPr>
          <p:cNvSpPr>
            <a:spLocks noGrp="1"/>
          </p:cNvSpPr>
          <p:nvPr>
            <p:ph type="title"/>
          </p:nvPr>
        </p:nvSpPr>
        <p:spPr>
          <a:xfrm>
            <a:off x="0" y="-249730"/>
            <a:ext cx="10515600" cy="1325563"/>
          </a:xfrm>
        </p:spPr>
        <p:txBody>
          <a:bodyPr/>
          <a:lstStyle/>
          <a:p>
            <a:r>
              <a:rPr lang="en-US" dirty="0"/>
              <a:t>Findings on Stream Models</a:t>
            </a:r>
          </a:p>
        </p:txBody>
      </p:sp>
      <p:graphicFrame>
        <p:nvGraphicFramePr>
          <p:cNvPr id="5" name="Table 4">
            <a:extLst>
              <a:ext uri="{FF2B5EF4-FFF2-40B4-BE49-F238E27FC236}">
                <a16:creationId xmlns:a16="http://schemas.microsoft.com/office/drawing/2014/main" id="{68AF9ABD-AAD0-D04F-A1E7-39CBA2E61F14}"/>
              </a:ext>
            </a:extLst>
          </p:cNvPr>
          <p:cNvGraphicFramePr>
            <a:graphicFrameLocks noGrp="1"/>
          </p:cNvGraphicFramePr>
          <p:nvPr>
            <p:extLst>
              <p:ext uri="{D42A27DB-BD31-4B8C-83A1-F6EECF244321}">
                <p14:modId xmlns:p14="http://schemas.microsoft.com/office/powerpoint/2010/main" val="257509956"/>
              </p:ext>
            </p:extLst>
          </p:nvPr>
        </p:nvGraphicFramePr>
        <p:xfrm>
          <a:off x="262759" y="5647243"/>
          <a:ext cx="11666481" cy="1083798"/>
        </p:xfrm>
        <a:graphic>
          <a:graphicData uri="http://schemas.openxmlformats.org/drawingml/2006/table">
            <a:tbl>
              <a:tblPr>
                <a:tableStyleId>{5C22544A-7EE6-4342-B048-85BDC9FD1C3A}</a:tableStyleId>
              </a:tblPr>
              <a:tblGrid>
                <a:gridCol w="1346857">
                  <a:extLst>
                    <a:ext uri="{9D8B030D-6E8A-4147-A177-3AD203B41FA5}">
                      <a16:colId xmlns:a16="http://schemas.microsoft.com/office/drawing/2014/main" val="4276995401"/>
                    </a:ext>
                  </a:extLst>
                </a:gridCol>
                <a:gridCol w="1648251">
                  <a:extLst>
                    <a:ext uri="{9D8B030D-6E8A-4147-A177-3AD203B41FA5}">
                      <a16:colId xmlns:a16="http://schemas.microsoft.com/office/drawing/2014/main" val="451375169"/>
                    </a:ext>
                  </a:extLst>
                </a:gridCol>
                <a:gridCol w="1459880">
                  <a:extLst>
                    <a:ext uri="{9D8B030D-6E8A-4147-A177-3AD203B41FA5}">
                      <a16:colId xmlns:a16="http://schemas.microsoft.com/office/drawing/2014/main" val="4242276008"/>
                    </a:ext>
                  </a:extLst>
                </a:gridCol>
                <a:gridCol w="3126968">
                  <a:extLst>
                    <a:ext uri="{9D8B030D-6E8A-4147-A177-3AD203B41FA5}">
                      <a16:colId xmlns:a16="http://schemas.microsoft.com/office/drawing/2014/main" val="3906755504"/>
                    </a:ext>
                  </a:extLst>
                </a:gridCol>
                <a:gridCol w="1293485">
                  <a:extLst>
                    <a:ext uri="{9D8B030D-6E8A-4147-A177-3AD203B41FA5}">
                      <a16:colId xmlns:a16="http://schemas.microsoft.com/office/drawing/2014/main" val="2664831487"/>
                    </a:ext>
                  </a:extLst>
                </a:gridCol>
                <a:gridCol w="1293485">
                  <a:extLst>
                    <a:ext uri="{9D8B030D-6E8A-4147-A177-3AD203B41FA5}">
                      <a16:colId xmlns:a16="http://schemas.microsoft.com/office/drawing/2014/main" val="158380363"/>
                    </a:ext>
                  </a:extLst>
                </a:gridCol>
                <a:gridCol w="1497555">
                  <a:extLst>
                    <a:ext uri="{9D8B030D-6E8A-4147-A177-3AD203B41FA5}">
                      <a16:colId xmlns:a16="http://schemas.microsoft.com/office/drawing/2014/main" val="1600784091"/>
                    </a:ext>
                  </a:extLst>
                </a:gridCol>
              </a:tblGrid>
              <a:tr h="181303">
                <a:tc>
                  <a:txBody>
                    <a:bodyPr/>
                    <a:lstStyle/>
                    <a:p>
                      <a:pPr algn="ctr" fontAlgn="t"/>
                      <a:r>
                        <a:rPr lang="en-ID" sz="1400" b="1" u="none" strike="noStrike">
                          <a:effectLst/>
                        </a:rPr>
                        <a:t>Models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Primitives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Formalisms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Objectives </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Possible Threath</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Attack Method</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dirty="0">
                          <a:effectLst/>
                        </a:rPr>
                        <a:t>Solution</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569321"/>
                  </a:ext>
                </a:extLst>
              </a:tr>
              <a:tr h="577905">
                <a:tc>
                  <a:txBody>
                    <a:bodyPr/>
                    <a:lstStyle/>
                    <a:p>
                      <a:pPr algn="l" fontAlgn="t"/>
                      <a:r>
                        <a:rPr lang="en-ID" sz="1400" b="1" u="none" strike="noStrike" dirty="0">
                          <a:effectLst/>
                        </a:rPr>
                        <a:t>Stream Model</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Text; video; audio; </a:t>
                      </a:r>
                      <a:br>
                        <a:rPr lang="en-ID" sz="1400" u="none" strike="noStrike">
                          <a:effectLst/>
                        </a:rPr>
                      </a:br>
                      <a:r>
                        <a:rPr lang="en-ID" sz="1400" u="none" strike="noStrike">
                          <a:effectLst/>
                        </a:rPr>
                        <a:t>software program</a:t>
                      </a: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Sequences; types</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Describes  properties of the Digital Library content such as encoding and </a:t>
                      </a:r>
                      <a:r>
                        <a:rPr lang="en-ID" sz="1400" u="none" strike="noStrike" dirty="0" err="1">
                          <a:effectLst/>
                        </a:rPr>
                        <a:t>langauge</a:t>
                      </a:r>
                      <a:r>
                        <a:rPr lang="en-ID" sz="1400" u="none" strike="noStrike" dirty="0">
                          <a:effectLst/>
                        </a:rPr>
                        <a:t> for textual material or particular forms of multimedia data</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Corrupt Data, Data Loss</a:t>
                      </a:r>
                      <a:br>
                        <a:rPr lang="en-ID" sz="1400" u="none" strike="noStrike">
                          <a:effectLst/>
                        </a:rPr>
                      </a:b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Malwares, Viruses</a:t>
                      </a: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Security Operation policy, Back up Policy.</a:t>
                      </a:r>
                      <a:br>
                        <a:rPr lang="en-ID" sz="1400" u="none" strike="noStrike" dirty="0">
                          <a:effectLst/>
                        </a:rPr>
                      </a:b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228132"/>
                  </a:ext>
                </a:extLst>
              </a:tr>
            </a:tbl>
          </a:graphicData>
        </a:graphic>
      </p:graphicFrame>
      <p:pic>
        <p:nvPicPr>
          <p:cNvPr id="8" name="Picture 7">
            <a:extLst>
              <a:ext uri="{FF2B5EF4-FFF2-40B4-BE49-F238E27FC236}">
                <a16:creationId xmlns:a16="http://schemas.microsoft.com/office/drawing/2014/main" id="{EBD46CE8-369E-2147-96A0-508C687CCB9B}"/>
              </a:ext>
            </a:extLst>
          </p:cNvPr>
          <p:cNvPicPr>
            <a:picLocks noChangeAspect="1"/>
          </p:cNvPicPr>
          <p:nvPr/>
        </p:nvPicPr>
        <p:blipFill>
          <a:blip r:embed="rId2"/>
          <a:stretch>
            <a:fillRect/>
          </a:stretch>
        </p:blipFill>
        <p:spPr>
          <a:xfrm>
            <a:off x="459415" y="684623"/>
            <a:ext cx="10923287" cy="4817542"/>
          </a:xfrm>
          <a:prstGeom prst="rect">
            <a:avLst/>
          </a:prstGeom>
        </p:spPr>
      </p:pic>
    </p:spTree>
    <p:extLst>
      <p:ext uri="{BB962C8B-B14F-4D97-AF65-F5344CB8AC3E}">
        <p14:creationId xmlns:p14="http://schemas.microsoft.com/office/powerpoint/2010/main" val="247524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3396-9A23-C949-BE34-2D1BDBD8BC48}"/>
              </a:ext>
            </a:extLst>
          </p:cNvPr>
          <p:cNvSpPr>
            <a:spLocks noGrp="1"/>
          </p:cNvSpPr>
          <p:nvPr>
            <p:ph type="title"/>
          </p:nvPr>
        </p:nvSpPr>
        <p:spPr>
          <a:xfrm>
            <a:off x="0" y="-249730"/>
            <a:ext cx="10515600" cy="1325563"/>
          </a:xfrm>
        </p:spPr>
        <p:txBody>
          <a:bodyPr/>
          <a:lstStyle/>
          <a:p>
            <a:r>
              <a:rPr lang="en-US" dirty="0"/>
              <a:t>Findings on Structure Models</a:t>
            </a:r>
          </a:p>
        </p:txBody>
      </p:sp>
      <p:graphicFrame>
        <p:nvGraphicFramePr>
          <p:cNvPr id="5" name="Table 4">
            <a:extLst>
              <a:ext uri="{FF2B5EF4-FFF2-40B4-BE49-F238E27FC236}">
                <a16:creationId xmlns:a16="http://schemas.microsoft.com/office/drawing/2014/main" id="{68AF9ABD-AAD0-D04F-A1E7-39CBA2E61F14}"/>
              </a:ext>
            </a:extLst>
          </p:cNvPr>
          <p:cNvGraphicFramePr>
            <a:graphicFrameLocks noGrp="1"/>
          </p:cNvGraphicFramePr>
          <p:nvPr>
            <p:extLst>
              <p:ext uri="{D42A27DB-BD31-4B8C-83A1-F6EECF244321}">
                <p14:modId xmlns:p14="http://schemas.microsoft.com/office/powerpoint/2010/main" val="2074841940"/>
              </p:ext>
            </p:extLst>
          </p:nvPr>
        </p:nvGraphicFramePr>
        <p:xfrm>
          <a:off x="262759" y="5474412"/>
          <a:ext cx="11666481" cy="1083798"/>
        </p:xfrm>
        <a:graphic>
          <a:graphicData uri="http://schemas.openxmlformats.org/drawingml/2006/table">
            <a:tbl>
              <a:tblPr>
                <a:tableStyleId>{5C22544A-7EE6-4342-B048-85BDC9FD1C3A}</a:tableStyleId>
              </a:tblPr>
              <a:tblGrid>
                <a:gridCol w="1346857">
                  <a:extLst>
                    <a:ext uri="{9D8B030D-6E8A-4147-A177-3AD203B41FA5}">
                      <a16:colId xmlns:a16="http://schemas.microsoft.com/office/drawing/2014/main" val="4276995401"/>
                    </a:ext>
                  </a:extLst>
                </a:gridCol>
                <a:gridCol w="1648251">
                  <a:extLst>
                    <a:ext uri="{9D8B030D-6E8A-4147-A177-3AD203B41FA5}">
                      <a16:colId xmlns:a16="http://schemas.microsoft.com/office/drawing/2014/main" val="451375169"/>
                    </a:ext>
                  </a:extLst>
                </a:gridCol>
                <a:gridCol w="1459880">
                  <a:extLst>
                    <a:ext uri="{9D8B030D-6E8A-4147-A177-3AD203B41FA5}">
                      <a16:colId xmlns:a16="http://schemas.microsoft.com/office/drawing/2014/main" val="4242276008"/>
                    </a:ext>
                  </a:extLst>
                </a:gridCol>
                <a:gridCol w="3126968">
                  <a:extLst>
                    <a:ext uri="{9D8B030D-6E8A-4147-A177-3AD203B41FA5}">
                      <a16:colId xmlns:a16="http://schemas.microsoft.com/office/drawing/2014/main" val="3906755504"/>
                    </a:ext>
                  </a:extLst>
                </a:gridCol>
                <a:gridCol w="1293485">
                  <a:extLst>
                    <a:ext uri="{9D8B030D-6E8A-4147-A177-3AD203B41FA5}">
                      <a16:colId xmlns:a16="http://schemas.microsoft.com/office/drawing/2014/main" val="2664831487"/>
                    </a:ext>
                  </a:extLst>
                </a:gridCol>
                <a:gridCol w="1293485">
                  <a:extLst>
                    <a:ext uri="{9D8B030D-6E8A-4147-A177-3AD203B41FA5}">
                      <a16:colId xmlns:a16="http://schemas.microsoft.com/office/drawing/2014/main" val="158380363"/>
                    </a:ext>
                  </a:extLst>
                </a:gridCol>
                <a:gridCol w="1497555">
                  <a:extLst>
                    <a:ext uri="{9D8B030D-6E8A-4147-A177-3AD203B41FA5}">
                      <a16:colId xmlns:a16="http://schemas.microsoft.com/office/drawing/2014/main" val="1600784091"/>
                    </a:ext>
                  </a:extLst>
                </a:gridCol>
              </a:tblGrid>
              <a:tr h="181303">
                <a:tc>
                  <a:txBody>
                    <a:bodyPr/>
                    <a:lstStyle/>
                    <a:p>
                      <a:pPr algn="ctr" fontAlgn="t"/>
                      <a:r>
                        <a:rPr lang="en-ID" sz="1400" b="1" u="none" strike="noStrike">
                          <a:effectLst/>
                        </a:rPr>
                        <a:t>Models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Primitives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Formalisms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Objectives </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Possible Threath</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Attack Method</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dirty="0">
                          <a:effectLst/>
                        </a:rPr>
                        <a:t>Solution</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569321"/>
                  </a:ext>
                </a:extLst>
              </a:tr>
              <a:tr h="770540">
                <a:tc>
                  <a:txBody>
                    <a:bodyPr/>
                    <a:lstStyle/>
                    <a:p>
                      <a:pPr algn="l" fontAlgn="t"/>
                      <a:r>
                        <a:rPr lang="en-ID" sz="1400" b="1" u="none" strike="noStrike" dirty="0">
                          <a:effectLst/>
                        </a:rPr>
                        <a:t>Structural Model</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err="1">
                          <a:effectLst/>
                        </a:rPr>
                        <a:t>structure.jpgorganizational</a:t>
                      </a:r>
                      <a:r>
                        <a:rPr lang="en-ID" sz="1400" u="none" strike="noStrike" dirty="0">
                          <a:effectLst/>
                        </a:rPr>
                        <a:t> tools</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Graphs; nodes; </a:t>
                      </a:r>
                      <a:br>
                        <a:rPr lang="en-ID" sz="1400" u="none" strike="noStrike">
                          <a:effectLst/>
                        </a:rPr>
                      </a:br>
                      <a:r>
                        <a:rPr lang="en-ID" sz="1400" u="none" strike="noStrike">
                          <a:effectLst/>
                        </a:rPr>
                        <a:t>links; labels; hierarchies</a:t>
                      </a: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Specifies organizational aspects of </a:t>
                      </a:r>
                      <a:br>
                        <a:rPr lang="en-ID" sz="1400" u="none" strike="noStrike" dirty="0">
                          <a:effectLst/>
                        </a:rPr>
                      </a:br>
                      <a:r>
                        <a:rPr lang="en-ID" sz="1400" u="none" strike="noStrike" dirty="0">
                          <a:effectLst/>
                        </a:rPr>
                        <a:t>the Digital Library content</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Corrupt Data, Data Loss</a:t>
                      </a:r>
                      <a:br>
                        <a:rPr lang="en-ID" sz="1400" u="none" strike="noStrike">
                          <a:effectLst/>
                        </a:rPr>
                      </a:b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Unauthorized Access,</a:t>
                      </a:r>
                      <a:br>
                        <a:rPr lang="en-ID" sz="1400" u="none" strike="noStrike">
                          <a:effectLst/>
                        </a:rPr>
                      </a:br>
                      <a:r>
                        <a:rPr lang="en-ID" sz="1400" u="none" strike="noStrike">
                          <a:effectLst/>
                        </a:rPr>
                        <a:t>Back door office, SQL Injection</a:t>
                      </a: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Security and Monitoring Policy, Security Audit </a:t>
                      </a:r>
                      <a:br>
                        <a:rPr lang="en-ID" sz="1400" u="none" strike="noStrike" dirty="0">
                          <a:effectLst/>
                        </a:rPr>
                      </a:b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325388"/>
                  </a:ext>
                </a:extLst>
              </a:tr>
            </a:tbl>
          </a:graphicData>
        </a:graphic>
      </p:graphicFrame>
      <p:pic>
        <p:nvPicPr>
          <p:cNvPr id="4" name="Picture 3">
            <a:extLst>
              <a:ext uri="{FF2B5EF4-FFF2-40B4-BE49-F238E27FC236}">
                <a16:creationId xmlns:a16="http://schemas.microsoft.com/office/drawing/2014/main" id="{988A5DC6-C5A3-1A4F-9722-8CE3DC4F16F6}"/>
              </a:ext>
            </a:extLst>
          </p:cNvPr>
          <p:cNvPicPr>
            <a:picLocks noChangeAspect="1"/>
          </p:cNvPicPr>
          <p:nvPr/>
        </p:nvPicPr>
        <p:blipFill>
          <a:blip r:embed="rId2"/>
          <a:stretch>
            <a:fillRect/>
          </a:stretch>
        </p:blipFill>
        <p:spPr>
          <a:xfrm>
            <a:off x="630621" y="693682"/>
            <a:ext cx="10689019" cy="4381437"/>
          </a:xfrm>
          <a:prstGeom prst="rect">
            <a:avLst/>
          </a:prstGeom>
        </p:spPr>
      </p:pic>
    </p:spTree>
    <p:extLst>
      <p:ext uri="{BB962C8B-B14F-4D97-AF65-F5344CB8AC3E}">
        <p14:creationId xmlns:p14="http://schemas.microsoft.com/office/powerpoint/2010/main" val="350389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ECEE8-6DD9-8341-9D4F-FFCA1B57548B}"/>
              </a:ext>
            </a:extLst>
          </p:cNvPr>
          <p:cNvPicPr>
            <a:picLocks noChangeAspect="1"/>
          </p:cNvPicPr>
          <p:nvPr/>
        </p:nvPicPr>
        <p:blipFill>
          <a:blip r:embed="rId2"/>
          <a:stretch>
            <a:fillRect/>
          </a:stretch>
        </p:blipFill>
        <p:spPr>
          <a:xfrm>
            <a:off x="501867" y="229152"/>
            <a:ext cx="10991195" cy="4797935"/>
          </a:xfrm>
          <a:prstGeom prst="rect">
            <a:avLst/>
          </a:prstGeom>
        </p:spPr>
      </p:pic>
      <p:sp>
        <p:nvSpPr>
          <p:cNvPr id="2" name="Title 1">
            <a:extLst>
              <a:ext uri="{FF2B5EF4-FFF2-40B4-BE49-F238E27FC236}">
                <a16:creationId xmlns:a16="http://schemas.microsoft.com/office/drawing/2014/main" id="{D2213396-9A23-C949-BE34-2D1BDBD8BC48}"/>
              </a:ext>
            </a:extLst>
          </p:cNvPr>
          <p:cNvSpPr>
            <a:spLocks noGrp="1"/>
          </p:cNvSpPr>
          <p:nvPr>
            <p:ph type="title"/>
          </p:nvPr>
        </p:nvSpPr>
        <p:spPr>
          <a:xfrm>
            <a:off x="0" y="-249730"/>
            <a:ext cx="10515600" cy="1325563"/>
          </a:xfrm>
        </p:spPr>
        <p:txBody>
          <a:bodyPr/>
          <a:lstStyle/>
          <a:p>
            <a:r>
              <a:rPr lang="en-US" dirty="0"/>
              <a:t>Findings on Spatial Models</a:t>
            </a:r>
          </a:p>
        </p:txBody>
      </p:sp>
      <p:graphicFrame>
        <p:nvGraphicFramePr>
          <p:cNvPr id="5" name="Table 4">
            <a:extLst>
              <a:ext uri="{FF2B5EF4-FFF2-40B4-BE49-F238E27FC236}">
                <a16:creationId xmlns:a16="http://schemas.microsoft.com/office/drawing/2014/main" id="{68AF9ABD-AAD0-D04F-A1E7-39CBA2E61F14}"/>
              </a:ext>
            </a:extLst>
          </p:cNvPr>
          <p:cNvGraphicFramePr>
            <a:graphicFrameLocks noGrp="1"/>
          </p:cNvGraphicFramePr>
          <p:nvPr>
            <p:extLst>
              <p:ext uri="{D42A27DB-BD31-4B8C-83A1-F6EECF244321}">
                <p14:modId xmlns:p14="http://schemas.microsoft.com/office/powerpoint/2010/main" val="537374270"/>
              </p:ext>
            </p:extLst>
          </p:nvPr>
        </p:nvGraphicFramePr>
        <p:xfrm>
          <a:off x="262759" y="5411350"/>
          <a:ext cx="11666481" cy="1083798"/>
        </p:xfrm>
        <a:graphic>
          <a:graphicData uri="http://schemas.openxmlformats.org/drawingml/2006/table">
            <a:tbl>
              <a:tblPr>
                <a:tableStyleId>{5C22544A-7EE6-4342-B048-85BDC9FD1C3A}</a:tableStyleId>
              </a:tblPr>
              <a:tblGrid>
                <a:gridCol w="1346857">
                  <a:extLst>
                    <a:ext uri="{9D8B030D-6E8A-4147-A177-3AD203B41FA5}">
                      <a16:colId xmlns:a16="http://schemas.microsoft.com/office/drawing/2014/main" val="4276995401"/>
                    </a:ext>
                  </a:extLst>
                </a:gridCol>
                <a:gridCol w="1648251">
                  <a:extLst>
                    <a:ext uri="{9D8B030D-6E8A-4147-A177-3AD203B41FA5}">
                      <a16:colId xmlns:a16="http://schemas.microsoft.com/office/drawing/2014/main" val="451375169"/>
                    </a:ext>
                  </a:extLst>
                </a:gridCol>
                <a:gridCol w="1459880">
                  <a:extLst>
                    <a:ext uri="{9D8B030D-6E8A-4147-A177-3AD203B41FA5}">
                      <a16:colId xmlns:a16="http://schemas.microsoft.com/office/drawing/2014/main" val="4242276008"/>
                    </a:ext>
                  </a:extLst>
                </a:gridCol>
                <a:gridCol w="3126968">
                  <a:extLst>
                    <a:ext uri="{9D8B030D-6E8A-4147-A177-3AD203B41FA5}">
                      <a16:colId xmlns:a16="http://schemas.microsoft.com/office/drawing/2014/main" val="3906755504"/>
                    </a:ext>
                  </a:extLst>
                </a:gridCol>
                <a:gridCol w="1293485">
                  <a:extLst>
                    <a:ext uri="{9D8B030D-6E8A-4147-A177-3AD203B41FA5}">
                      <a16:colId xmlns:a16="http://schemas.microsoft.com/office/drawing/2014/main" val="2664831487"/>
                    </a:ext>
                  </a:extLst>
                </a:gridCol>
                <a:gridCol w="1293485">
                  <a:extLst>
                    <a:ext uri="{9D8B030D-6E8A-4147-A177-3AD203B41FA5}">
                      <a16:colId xmlns:a16="http://schemas.microsoft.com/office/drawing/2014/main" val="158380363"/>
                    </a:ext>
                  </a:extLst>
                </a:gridCol>
                <a:gridCol w="1497555">
                  <a:extLst>
                    <a:ext uri="{9D8B030D-6E8A-4147-A177-3AD203B41FA5}">
                      <a16:colId xmlns:a16="http://schemas.microsoft.com/office/drawing/2014/main" val="1600784091"/>
                    </a:ext>
                  </a:extLst>
                </a:gridCol>
              </a:tblGrid>
              <a:tr h="181303">
                <a:tc>
                  <a:txBody>
                    <a:bodyPr/>
                    <a:lstStyle/>
                    <a:p>
                      <a:pPr algn="ctr" fontAlgn="t"/>
                      <a:r>
                        <a:rPr lang="en-ID" sz="1400" b="1" u="none" strike="noStrike">
                          <a:effectLst/>
                        </a:rPr>
                        <a:t>Models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Primitives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Formalisms</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Objectives </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Possible Threath</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a:effectLst/>
                        </a:rPr>
                        <a:t>Attack Method</a:t>
                      </a:r>
                      <a:endParaRPr lang="en-ID" sz="1400" b="1"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D" sz="1400" b="1" u="none" strike="noStrike" dirty="0">
                          <a:effectLst/>
                        </a:rPr>
                        <a:t>Solution</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569321"/>
                  </a:ext>
                </a:extLst>
              </a:tr>
              <a:tr h="577905">
                <a:tc>
                  <a:txBody>
                    <a:bodyPr/>
                    <a:lstStyle/>
                    <a:p>
                      <a:pPr algn="l" fontAlgn="t"/>
                      <a:r>
                        <a:rPr lang="en-ID" sz="1400" b="1" u="none" strike="noStrike" dirty="0">
                          <a:effectLst/>
                        </a:rPr>
                        <a:t>Spatial Model </a:t>
                      </a:r>
                      <a:endParaRPr lang="en-ID" sz="1400" b="1"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User interface; index; </a:t>
                      </a:r>
                      <a:br>
                        <a:rPr lang="en-ID" sz="1400" u="none" strike="noStrike" dirty="0">
                          <a:effectLst/>
                        </a:rPr>
                      </a:br>
                      <a:r>
                        <a:rPr lang="en-ID" sz="1400" u="none" strike="noStrike" dirty="0">
                          <a:effectLst/>
                        </a:rPr>
                        <a:t>retrieval model</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Sets; operations; </a:t>
                      </a:r>
                      <a:br>
                        <a:rPr lang="en-ID" sz="1400" u="none" strike="noStrike" dirty="0">
                          <a:effectLst/>
                        </a:rPr>
                      </a:br>
                      <a:r>
                        <a:rPr lang="en-ID" sz="1400" u="none" strike="noStrike" dirty="0">
                          <a:effectLst/>
                        </a:rPr>
                        <a:t>vector space; measure space; probability space</a:t>
                      </a: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Defines logical and presentational views </a:t>
                      </a:r>
                      <a:br>
                        <a:rPr lang="en-ID" sz="1400" u="none" strike="noStrike">
                          <a:effectLst/>
                        </a:rPr>
                      </a:br>
                      <a:r>
                        <a:rPr lang="en-ID" sz="1400" u="none" strike="noStrike">
                          <a:effectLst/>
                        </a:rPr>
                        <a:t>of several Digital Library components</a:t>
                      </a: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a:effectLst/>
                        </a:rPr>
                        <a:t>Defaced Interface, Data Loss</a:t>
                      </a:r>
                      <a:br>
                        <a:rPr lang="en-ID" sz="1400" u="none" strike="noStrike">
                          <a:effectLst/>
                        </a:rPr>
                      </a:br>
                      <a:endParaRPr lang="en-ID" sz="1400" b="0" i="0" u="none" strike="noStrike">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Unauthorized Access,</a:t>
                      </a:r>
                      <a:br>
                        <a:rPr lang="en-ID" sz="1400" u="none" strike="noStrike" dirty="0">
                          <a:effectLst/>
                        </a:rPr>
                      </a:b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D" sz="1400" u="none" strike="noStrike" dirty="0">
                          <a:effectLst/>
                        </a:rPr>
                        <a:t>Security and Monitoring Policy, Security Audit </a:t>
                      </a:r>
                      <a:br>
                        <a:rPr lang="en-ID" sz="1400" u="none" strike="noStrike" dirty="0">
                          <a:effectLst/>
                        </a:rPr>
                      </a:br>
                      <a:endParaRPr lang="en-ID" sz="1400" b="0" i="0" u="none" strike="noStrike" dirty="0">
                        <a:solidFill>
                          <a:srgbClr val="000000"/>
                        </a:solidFill>
                        <a:effectLst/>
                        <a:latin typeface="Arial Narrow" panose="020B0604020202020204" pitchFamily="34" charset="0"/>
                      </a:endParaRPr>
                    </a:p>
                  </a:txBody>
                  <a:tcPr marL="8499" marR="8499" marT="849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601941"/>
                  </a:ext>
                </a:extLst>
              </a:tr>
            </a:tbl>
          </a:graphicData>
        </a:graphic>
      </p:graphicFrame>
    </p:spTree>
    <p:extLst>
      <p:ext uri="{BB962C8B-B14F-4D97-AF65-F5344CB8AC3E}">
        <p14:creationId xmlns:p14="http://schemas.microsoft.com/office/powerpoint/2010/main" val="1225085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2949</TotalTime>
  <Words>1649</Words>
  <Application>Microsoft Office PowerPoint</Application>
  <PresentationFormat>Widescreen</PresentationFormat>
  <Paragraphs>135</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Calibri Light</vt:lpstr>
      <vt:lpstr>Open Sans</vt:lpstr>
      <vt:lpstr>Office Theme</vt:lpstr>
      <vt:lpstr>CyberSecurity Issue  in Digital Library Context</vt:lpstr>
      <vt:lpstr>- Introduction  - Concept Map - 5S Digital Library Framework - Methodology</vt:lpstr>
      <vt:lpstr>CONCEPT MAP</vt:lpstr>
      <vt:lpstr>5S DIGITAL LIBRARY FRAMEWORK CONCEPT</vt:lpstr>
      <vt:lpstr>METHODOLOGY</vt:lpstr>
      <vt:lpstr>FINDINGS</vt:lpstr>
      <vt:lpstr>Findings on Stream Models</vt:lpstr>
      <vt:lpstr>Findings on Structure Models</vt:lpstr>
      <vt:lpstr>Findings on Spatial Models</vt:lpstr>
      <vt:lpstr>Findings on Scenario Models</vt:lpstr>
      <vt:lpstr>Findings on Society Models</vt:lpstr>
      <vt:lpstr>Discussion </vt:lpstr>
      <vt:lpstr>Future Cybersecurity Issue in Digital Library</vt:lpstr>
      <vt:lpstr>Hardware Security Threats</vt:lpstr>
      <vt:lpstr>Software Security Threats</vt:lpstr>
      <vt:lpstr>Network Security Threats</vt:lpstr>
      <vt:lpstr>Data Security Threats</vt:lpstr>
      <vt:lpstr>Human Related Threats </vt:lpstr>
      <vt:lpstr>Challenge Faced on Digital Library Security</vt:lpstr>
      <vt:lpstr>Cyber Safety Actions Policy</vt:lpstr>
      <vt:lpstr>Know How The Consequences of Inactions</vt:lpstr>
      <vt:lpstr>Cyber Ethics for Digital Library</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Issue  in  Library Context</dc:title>
  <dc:creator>Fnu Irhamni</dc:creator>
  <cp:lastModifiedBy>Bunda</cp:lastModifiedBy>
  <cp:revision>57</cp:revision>
  <dcterms:created xsi:type="dcterms:W3CDTF">2020-11-07T02:02:52Z</dcterms:created>
  <dcterms:modified xsi:type="dcterms:W3CDTF">2020-12-09T07:20:35Z</dcterms:modified>
</cp:coreProperties>
</file>